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33"/>
  </p:notesMasterIdLst>
  <p:sldIdLst>
    <p:sldId id="260" r:id="rId5"/>
    <p:sldId id="268" r:id="rId6"/>
    <p:sldId id="266" r:id="rId7"/>
    <p:sldId id="257" r:id="rId8"/>
    <p:sldId id="347" r:id="rId9"/>
    <p:sldId id="351" r:id="rId10"/>
    <p:sldId id="353" r:id="rId11"/>
    <p:sldId id="354" r:id="rId12"/>
    <p:sldId id="348" r:id="rId13"/>
    <p:sldId id="355" r:id="rId14"/>
    <p:sldId id="359" r:id="rId15"/>
    <p:sldId id="360" r:id="rId16"/>
    <p:sldId id="361" r:id="rId17"/>
    <p:sldId id="362" r:id="rId18"/>
    <p:sldId id="349" r:id="rId19"/>
    <p:sldId id="364" r:id="rId20"/>
    <p:sldId id="366" r:id="rId21"/>
    <p:sldId id="367" r:id="rId22"/>
    <p:sldId id="368" r:id="rId23"/>
    <p:sldId id="369" r:id="rId24"/>
    <p:sldId id="370" r:id="rId25"/>
    <p:sldId id="371" r:id="rId26"/>
    <p:sldId id="372" r:id="rId27"/>
    <p:sldId id="373" r:id="rId28"/>
    <p:sldId id="374" r:id="rId29"/>
    <p:sldId id="350" r:id="rId30"/>
    <p:sldId id="346" r:id="rId31"/>
    <p:sldId id="263" r:id="rId32"/>
  </p:sldIdLst>
  <p:sldSz cx="12192000" cy="6858000"/>
  <p:notesSz cx="6858000" cy="9144000"/>
  <p:embeddedFontLst>
    <p:embeddedFont>
      <p:font typeface="Kalinga" panose="020B0502040204020203" pitchFamily="34" charset="0"/>
      <p:regular r:id="rId34"/>
      <p:bold r:id="rId35"/>
    </p:embeddedFont>
    <p:embeddedFont>
      <p:font typeface="Segoe UI Light" panose="020B0502040204020203" pitchFamily="34" charset="0"/>
      <p:regular r:id="rId36"/>
      <p: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Rabiohead" panose="020B0604020202020204" charset="0"/>
      <p:regular r:id="rId42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D1FF"/>
    <a:srgbClr val="0072C5"/>
    <a:srgbClr val="0594FF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9" autoAdjust="0"/>
    <p:restoredTop sz="94660"/>
  </p:normalViewPr>
  <p:slideViewPr>
    <p:cSldViewPr snapToGrid="0" showGuides="1">
      <p:cViewPr varScale="1">
        <p:scale>
          <a:sx n="90" d="100"/>
          <a:sy n="90" d="100"/>
        </p:scale>
        <p:origin x="72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6.fntdata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8595D-823D-4C13-AB03-2A799184915F}" type="datetimeFigureOut">
              <a:rPr lang="es-ES" smtClean="0"/>
              <a:t>09/06/2015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2FE2D7-9CB1-440F-9723-FCBAAF2E97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8375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81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5227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188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4833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7161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nch">
    <p:bg>
      <p:bgPr>
        <a:gradFill>
          <a:gsLst>
            <a:gs pos="40000">
              <a:srgbClr val="0594FF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40" y="3292949"/>
            <a:ext cx="3110219" cy="444807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21" y="1030977"/>
            <a:ext cx="8128958" cy="2709652"/>
          </a:xfrm>
          <a:prstGeom prst="rect">
            <a:avLst/>
          </a:prstGeom>
          <a:effectLst>
            <a:glow rad="508000">
              <a:schemeClr val="bg1">
                <a:alpha val="60000"/>
              </a:schemeClr>
            </a:glow>
          </a:effectLst>
        </p:spPr>
      </p:pic>
      <p:sp>
        <p:nvSpPr>
          <p:cNvPr id="12" name="CuadroTexto 11"/>
          <p:cNvSpPr txBox="1"/>
          <p:nvPr userDrawn="1"/>
        </p:nvSpPr>
        <p:spPr>
          <a:xfrm>
            <a:off x="3060441" y="5516984"/>
            <a:ext cx="8901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 smtClean="0">
                <a:solidFill>
                  <a:schemeClr val="bg1"/>
                </a:solidFill>
                <a:latin typeface="Rabiohead" panose="00000400000000000000" pitchFamily="2" charset="0"/>
              </a:rPr>
              <a:t>Madrid, 9 y 10</a:t>
            </a:r>
            <a:r>
              <a:rPr lang="en-US" sz="5400" baseline="0" dirty="0" smtClean="0">
                <a:solidFill>
                  <a:schemeClr val="bg1"/>
                </a:solidFill>
                <a:latin typeface="Rabiohead" panose="00000400000000000000" pitchFamily="2" charset="0"/>
              </a:rPr>
              <a:t> de </a:t>
            </a:r>
            <a:r>
              <a:rPr lang="en-US" sz="5400" baseline="0" dirty="0" err="1" smtClean="0">
                <a:solidFill>
                  <a:schemeClr val="bg1"/>
                </a:solidFill>
                <a:latin typeface="Rabiohead" panose="00000400000000000000" pitchFamily="2" charset="0"/>
              </a:rPr>
              <a:t>junio</a:t>
            </a:r>
            <a:r>
              <a:rPr lang="en-US" sz="5400" baseline="0" dirty="0" smtClean="0">
                <a:solidFill>
                  <a:schemeClr val="bg1"/>
                </a:solidFill>
                <a:latin typeface="Rabiohead" panose="00000400000000000000" pitchFamily="2" charset="0"/>
              </a:rPr>
              <a:t> de 2015</a:t>
            </a:r>
            <a:endParaRPr lang="es-ES" sz="5400" dirty="0">
              <a:solidFill>
                <a:schemeClr val="bg1"/>
              </a:solidFill>
              <a:latin typeface="Rabiohead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36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hor 2">
    <p:bg>
      <p:bgPr>
        <a:gradFill flip="none" rotWithShape="1"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39" y="145313"/>
            <a:ext cx="3109515" cy="10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6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onsors">
    <p:bg>
      <p:bgPr>
        <a:gradFill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02"/>
          <a:stretch/>
        </p:blipFill>
        <p:spPr>
          <a:xfrm>
            <a:off x="1330422" y="256327"/>
            <a:ext cx="9531156" cy="634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5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10" userDrawn="1">
          <p15:clr>
            <a:srgbClr val="FBAE40"/>
          </p15:clr>
        </p15:guide>
        <p15:guide id="4" pos="37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onsors-Fin">
    <p:bg>
      <p:bgPr>
        <a:gradFill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81"/>
          <a:stretch/>
        </p:blipFill>
        <p:spPr>
          <a:xfrm>
            <a:off x="2272267" y="1705707"/>
            <a:ext cx="7647466" cy="515061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45" y="126358"/>
            <a:ext cx="4828310" cy="1609436"/>
          </a:xfrm>
          <a:prstGeom prst="rect">
            <a:avLst/>
          </a:prstGeom>
          <a:effectLst>
            <a:glow rad="5080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0711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10">
          <p15:clr>
            <a:srgbClr val="FBAE40"/>
          </p15:clr>
        </p15:guide>
        <p15:guide id="4" pos="37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ection">
    <p:bg>
      <p:bgPr>
        <a:gradFill flip="none" rotWithShape="1"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2766218"/>
            <a:ext cx="10515600" cy="1325563"/>
          </a:xfrm>
          <a:noFill/>
        </p:spPr>
        <p:txBody>
          <a:bodyPr>
            <a:noAutofit/>
          </a:bodyPr>
          <a:lstStyle>
            <a:lvl1pPr algn="ctr">
              <a:defRPr sz="6000" b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39" y="145313"/>
            <a:ext cx="3109515" cy="10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0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9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hor">
    <p:bg>
      <p:bgPr>
        <a:gradFill flip="none" rotWithShape="1"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39" y="145313"/>
            <a:ext cx="3109515" cy="1036505"/>
          </a:xfrm>
          <a:prstGeom prst="rect">
            <a:avLst/>
          </a:prstGeom>
        </p:spPr>
      </p:pic>
      <p:sp>
        <p:nvSpPr>
          <p:cNvPr id="5" name="Marcador de posición de imagen 4"/>
          <p:cNvSpPr>
            <a:spLocks noGrp="1"/>
          </p:cNvSpPr>
          <p:nvPr>
            <p:ph type="pic" sz="quarter" idx="10"/>
          </p:nvPr>
        </p:nvSpPr>
        <p:spPr>
          <a:xfrm>
            <a:off x="766916" y="914399"/>
            <a:ext cx="2428568" cy="2458065"/>
          </a:xfrm>
          <a:prstGeom prst="ellipse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8" name="Título 7"/>
          <p:cNvSpPr>
            <a:spLocks noGrp="1"/>
          </p:cNvSpPr>
          <p:nvPr>
            <p:ph type="title" hasCustomPrompt="1"/>
          </p:nvPr>
        </p:nvSpPr>
        <p:spPr>
          <a:xfrm>
            <a:off x="3726425" y="1222382"/>
            <a:ext cx="8023123" cy="1687965"/>
          </a:xfrm>
        </p:spPr>
        <p:txBody>
          <a:bodyPr>
            <a:normAutofit/>
          </a:bodyPr>
          <a:lstStyle>
            <a:lvl1pPr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s-ES" dirty="0" err="1" smtClean="0"/>
              <a:t>Author</a:t>
            </a:r>
            <a:r>
              <a:rPr lang="es-ES" dirty="0" smtClean="0"/>
              <a:t> </a:t>
            </a:r>
            <a:r>
              <a:rPr lang="es-ES" dirty="0" err="1" smtClean="0"/>
              <a:t>name</a:t>
            </a:r>
            <a:r>
              <a:rPr lang="es-ES" dirty="0" smtClean="0"/>
              <a:t> </a:t>
            </a:r>
            <a:r>
              <a:rPr lang="es-ES" dirty="0" err="1" smtClean="0"/>
              <a:t>author</a:t>
            </a:r>
            <a:r>
              <a:rPr lang="es-ES" dirty="0" smtClean="0"/>
              <a:t> </a:t>
            </a:r>
            <a:r>
              <a:rPr lang="es-ES" dirty="0" err="1" smtClean="0"/>
              <a:t>name</a:t>
            </a:r>
            <a:endParaRPr lang="es-ES" dirty="0"/>
          </a:p>
        </p:txBody>
      </p:sp>
      <p:sp>
        <p:nvSpPr>
          <p:cNvPr id="22" name="Marcador de texto 20"/>
          <p:cNvSpPr>
            <a:spLocks noGrp="1"/>
          </p:cNvSpPr>
          <p:nvPr>
            <p:ph type="body" sz="quarter" idx="12" hasCustomPrompt="1"/>
          </p:nvPr>
        </p:nvSpPr>
        <p:spPr>
          <a:xfrm>
            <a:off x="3726424" y="3720293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smtClean="0"/>
              <a:t>Job </a:t>
            </a:r>
            <a:r>
              <a:rPr lang="es-ES" dirty="0" err="1" smtClean="0"/>
              <a:t>title</a:t>
            </a:r>
            <a:endParaRPr lang="es-ES" dirty="0"/>
          </a:p>
        </p:txBody>
      </p:sp>
      <p:sp>
        <p:nvSpPr>
          <p:cNvPr id="23" name="Marcador de texto 20"/>
          <p:cNvSpPr>
            <a:spLocks noGrp="1"/>
          </p:cNvSpPr>
          <p:nvPr>
            <p:ph type="body" sz="quarter" idx="13" hasCustomPrompt="1"/>
          </p:nvPr>
        </p:nvSpPr>
        <p:spPr>
          <a:xfrm>
            <a:off x="3726424" y="4299179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err="1" smtClean="0"/>
              <a:t>Award</a:t>
            </a:r>
            <a:endParaRPr lang="es-ES" dirty="0"/>
          </a:p>
        </p:txBody>
      </p:sp>
      <p:sp>
        <p:nvSpPr>
          <p:cNvPr id="24" name="Marcador de texto 20"/>
          <p:cNvSpPr>
            <a:spLocks noGrp="1"/>
          </p:cNvSpPr>
          <p:nvPr>
            <p:ph type="body" sz="quarter" idx="14" hasCustomPrompt="1"/>
          </p:nvPr>
        </p:nvSpPr>
        <p:spPr>
          <a:xfrm>
            <a:off x="3726323" y="3114392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smtClean="0"/>
              <a:t>Company</a:t>
            </a:r>
            <a:endParaRPr lang="es-ES" dirty="0"/>
          </a:p>
        </p:txBody>
      </p:sp>
      <p:sp>
        <p:nvSpPr>
          <p:cNvPr id="25" name="Marcador de texto 20"/>
          <p:cNvSpPr>
            <a:spLocks noGrp="1"/>
          </p:cNvSpPr>
          <p:nvPr>
            <p:ph type="body" sz="quarter" idx="15" hasCustomPrompt="1"/>
          </p:nvPr>
        </p:nvSpPr>
        <p:spPr>
          <a:xfrm>
            <a:off x="3726322" y="4912702"/>
            <a:ext cx="8023225" cy="414338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Blog 1</a:t>
            </a:r>
            <a:endParaRPr lang="es-ES" dirty="0"/>
          </a:p>
        </p:txBody>
      </p:sp>
      <p:sp>
        <p:nvSpPr>
          <p:cNvPr id="26" name="Marcador de texto 20"/>
          <p:cNvSpPr>
            <a:spLocks noGrp="1"/>
          </p:cNvSpPr>
          <p:nvPr>
            <p:ph type="body" sz="quarter" idx="16" hasCustomPrompt="1"/>
          </p:nvPr>
        </p:nvSpPr>
        <p:spPr>
          <a:xfrm>
            <a:off x="3726321" y="5526225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smtClean="0"/>
              <a:t>Blog 2</a:t>
            </a:r>
            <a:endParaRPr lang="es-ES" dirty="0"/>
          </a:p>
        </p:txBody>
      </p:sp>
      <p:sp>
        <p:nvSpPr>
          <p:cNvPr id="27" name="Marcador de texto 20"/>
          <p:cNvSpPr>
            <a:spLocks noGrp="1"/>
          </p:cNvSpPr>
          <p:nvPr>
            <p:ph type="body" sz="quarter" idx="17" hasCustomPrompt="1"/>
          </p:nvPr>
        </p:nvSpPr>
        <p:spPr>
          <a:xfrm>
            <a:off x="3726321" y="6139748"/>
            <a:ext cx="8023225" cy="414338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  <a:latin typeface="Segoe UI 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Twitter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2307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image on th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40000">
                <a:srgbClr val="0388EB"/>
              </a:gs>
              <a:gs pos="0">
                <a:srgbClr val="0594FF"/>
              </a:gs>
              <a:gs pos="100000">
                <a:srgbClr val="0072C5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578934" y="869796"/>
            <a:ext cx="4938132" cy="5096106"/>
          </a:xfr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8" name="Marcador de posición de imagen 7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76" y="102182"/>
            <a:ext cx="1996296" cy="66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6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image on the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40000">
                <a:srgbClr val="0388EB"/>
              </a:gs>
              <a:gs pos="0">
                <a:srgbClr val="0594FF"/>
              </a:gs>
              <a:gs pos="100000">
                <a:srgbClr val="0072C5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6745558" y="880947"/>
            <a:ext cx="4938132" cy="5096106"/>
          </a:xfr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7" name="Marcador de posición de imagen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895" y="107758"/>
            <a:ext cx="1996296" cy="66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6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/>
          <p:cNvSpPr/>
          <p:nvPr userDrawn="1"/>
        </p:nvSpPr>
        <p:spPr bwMode="gray">
          <a:xfrm>
            <a:off x="2451085" y="2072640"/>
            <a:ext cx="930118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Rectangle 14"/>
          <p:cNvSpPr/>
          <p:nvPr userDrawn="1"/>
        </p:nvSpPr>
        <p:spPr bwMode="gray">
          <a:xfrm>
            <a:off x="0" y="2072640"/>
            <a:ext cx="2286000" cy="2286000"/>
          </a:xfrm>
          <a:prstGeom prst="rect">
            <a:avLst/>
          </a:prstGeom>
          <a:solidFill>
            <a:srgbClr val="0072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ítulo 5"/>
          <p:cNvSpPr>
            <a:spLocks noGrp="1"/>
          </p:cNvSpPr>
          <p:nvPr>
            <p:ph type="title" hasCustomPrompt="1"/>
          </p:nvPr>
        </p:nvSpPr>
        <p:spPr>
          <a:xfrm>
            <a:off x="2761891" y="2633873"/>
            <a:ext cx="8633603" cy="1075486"/>
          </a:xfrm>
        </p:spPr>
        <p:txBody>
          <a:bodyPr>
            <a:noAutofit/>
          </a:bodyPr>
          <a:lstStyle>
            <a:lvl1pPr>
              <a:defRPr lang="es-ES" sz="5400" b="0" kern="1200" cap="none" spc="-100" baseline="0" dirty="0" smtClean="0">
                <a:ln w="3175">
                  <a:noFill/>
                </a:ln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s-ES" dirty="0" smtClean="0"/>
              <a:t>Título</a:t>
            </a:r>
            <a:endParaRPr lang="es-ES" dirty="0"/>
          </a:p>
        </p:txBody>
      </p:sp>
      <p:pic>
        <p:nvPicPr>
          <p:cNvPr id="8" name="Picture 8" descr="C:\Users\Jonahs\Dropbox\Projects SCOTT\MEET Windows Azure\source\Background\tile-icon-medi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91" y="2558431"/>
            <a:ext cx="1314418" cy="131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211" y="112863"/>
            <a:ext cx="1998000" cy="6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7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ub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372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072C5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 smtClean="0"/>
              <a:t>Haga clic para modificar el estilo de subtítulo del patrón</a:t>
            </a:r>
            <a:endParaRPr lang="es-ES" dirty="0"/>
          </a:p>
        </p:txBody>
      </p:sp>
      <p:sp>
        <p:nvSpPr>
          <p:cNvPr id="7" name="Triángulo rectángulo 6"/>
          <p:cNvSpPr/>
          <p:nvPr userDrawn="1"/>
        </p:nvSpPr>
        <p:spPr>
          <a:xfrm rot="10800000">
            <a:off x="10535477" y="0"/>
            <a:ext cx="1649895" cy="1649895"/>
          </a:xfrm>
          <a:prstGeom prst="rtTriangle">
            <a:avLst/>
          </a:prstGeom>
          <a:solidFill>
            <a:srgbClr val="0072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76" y="-59634"/>
            <a:ext cx="1086676" cy="1086676"/>
          </a:xfrm>
          <a:prstGeom prst="rect">
            <a:avLst/>
          </a:prstGeom>
        </p:spPr>
      </p:pic>
      <p:sp>
        <p:nvSpPr>
          <p:cNvPr id="4" name="Rectángulo 3"/>
          <p:cNvSpPr/>
          <p:nvPr userDrawn="1"/>
        </p:nvSpPr>
        <p:spPr>
          <a:xfrm>
            <a:off x="0" y="0"/>
            <a:ext cx="12192000" cy="112143"/>
          </a:xfrm>
          <a:prstGeom prst="rect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  <a:solidFill>
                <a:srgbClr val="0072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99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372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4641" y="365125"/>
            <a:ext cx="11079159" cy="1325563"/>
          </a:xfrm>
        </p:spPr>
        <p:txBody>
          <a:bodyPr/>
          <a:lstStyle>
            <a:lvl1pPr>
              <a:defRPr>
                <a:solidFill>
                  <a:srgbClr val="0072C5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7" name="Triángulo rectángulo 6"/>
          <p:cNvSpPr/>
          <p:nvPr userDrawn="1"/>
        </p:nvSpPr>
        <p:spPr>
          <a:xfrm rot="10800000">
            <a:off x="10535477" y="0"/>
            <a:ext cx="1649895" cy="1649895"/>
          </a:xfrm>
          <a:prstGeom prst="rtTriangle">
            <a:avLst/>
          </a:prstGeom>
          <a:solidFill>
            <a:srgbClr val="0072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76" y="-59634"/>
            <a:ext cx="1086676" cy="1086676"/>
          </a:xfrm>
          <a:prstGeom prst="rect">
            <a:avLst/>
          </a:prstGeom>
        </p:spPr>
      </p:pic>
      <p:sp>
        <p:nvSpPr>
          <p:cNvPr id="10" name="Rectángulo 9"/>
          <p:cNvSpPr/>
          <p:nvPr userDrawn="1"/>
        </p:nvSpPr>
        <p:spPr>
          <a:xfrm>
            <a:off x="0" y="0"/>
            <a:ext cx="12192000" cy="112143"/>
          </a:xfrm>
          <a:prstGeom prst="rect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  <a:solidFill>
                <a:srgbClr val="0072C5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74641" y="1825625"/>
            <a:ext cx="11079159" cy="4351338"/>
          </a:xfrm>
        </p:spPr>
        <p:txBody>
          <a:bodyPr/>
          <a:lstStyle>
            <a:lvl1pPr marL="2286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8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372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6044" y="365125"/>
            <a:ext cx="11077755" cy="1325563"/>
          </a:xfrm>
        </p:spPr>
        <p:txBody>
          <a:bodyPr/>
          <a:lstStyle>
            <a:lvl1pPr>
              <a:defRPr>
                <a:solidFill>
                  <a:srgbClr val="0072C5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8" name="Triángulo rectángulo 7"/>
          <p:cNvSpPr/>
          <p:nvPr userDrawn="1"/>
        </p:nvSpPr>
        <p:spPr>
          <a:xfrm rot="10800000">
            <a:off x="10535477" y="0"/>
            <a:ext cx="1649895" cy="1649895"/>
          </a:xfrm>
          <a:prstGeom prst="rtTriangle">
            <a:avLst/>
          </a:prstGeom>
          <a:solidFill>
            <a:srgbClr val="0072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76" y="-59634"/>
            <a:ext cx="1086676" cy="1086676"/>
          </a:xfrm>
          <a:prstGeom prst="rect">
            <a:avLst/>
          </a:prstGeom>
        </p:spPr>
      </p:pic>
      <p:sp>
        <p:nvSpPr>
          <p:cNvPr id="11" name="Rectángulo 10"/>
          <p:cNvSpPr/>
          <p:nvPr userDrawn="1"/>
        </p:nvSpPr>
        <p:spPr>
          <a:xfrm>
            <a:off x="0" y="0"/>
            <a:ext cx="12192000" cy="112143"/>
          </a:xfrm>
          <a:prstGeom prst="rect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  <a:solidFill>
                <a:srgbClr val="0072C5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276043" y="1822450"/>
            <a:ext cx="5400137" cy="4351337"/>
          </a:xfrm>
        </p:spPr>
        <p:txBody>
          <a:bodyPr/>
          <a:lstStyle>
            <a:lvl1pPr marL="2286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1"/>
          </p:nvPr>
        </p:nvSpPr>
        <p:spPr>
          <a:xfrm>
            <a:off x="6012611" y="1822450"/>
            <a:ext cx="5341188" cy="4351337"/>
          </a:xfrm>
        </p:spPr>
        <p:txBody>
          <a:bodyPr/>
          <a:lstStyle>
            <a:lvl1pPr marL="2286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96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8113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68" r:id="rId3"/>
    <p:sldLayoutId id="2147483661" r:id="rId4"/>
    <p:sldLayoutId id="2147483662" r:id="rId5"/>
    <p:sldLayoutId id="2147483666" r:id="rId6"/>
    <p:sldLayoutId id="2147483649" r:id="rId7"/>
    <p:sldLayoutId id="2147483650" r:id="rId8"/>
    <p:sldLayoutId id="2147483652" r:id="rId9"/>
    <p:sldLayoutId id="2147483664" r:id="rId10"/>
    <p:sldLayoutId id="2147483663" r:id="rId11"/>
    <p:sldLayoutId id="2147483669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azure.microsoft.com/blog/2015/04/22/understand-your-sharepoint-usage-with-application-insights-2" TargetMode="Externa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s.wikipedia.org/wiki/Sistema_de_gesti%C3%B3n_de_la_calidad" TargetMode="External"/><Relationship Id="rId2" Type="http://schemas.openxmlformats.org/officeDocument/2006/relationships/hyperlink" Target="http://es.wikipedia.org/wiki/ISO_9001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14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¿Por qué usar SharePoint?</a:t>
            </a:r>
            <a:endParaRPr lang="es-ES" dirty="0"/>
          </a:p>
        </p:txBody>
      </p:sp>
      <p:pic>
        <p:nvPicPr>
          <p:cNvPr id="4" name="Picture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69" y="3505123"/>
            <a:ext cx="2961091" cy="111395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167412" y="1559983"/>
            <a:ext cx="1260000" cy="12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es-ES" sz="15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Comité de calidad</a:t>
            </a:r>
            <a:endParaRPr lang="es-ES" sz="15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234" y="1764176"/>
            <a:ext cx="550355" cy="550355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5550612" y="1528263"/>
            <a:ext cx="27806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Centralización de la gestión</a:t>
            </a:r>
          </a:p>
          <a:p>
            <a:r>
              <a:rPr lang="es-ES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Definición de procesos flexible</a:t>
            </a:r>
          </a:p>
          <a:p>
            <a:r>
              <a:rPr lang="es-ES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Gestión documental</a:t>
            </a:r>
          </a:p>
          <a:p>
            <a:r>
              <a:rPr lang="es-ES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Informes</a:t>
            </a:r>
          </a:p>
          <a:p>
            <a:r>
              <a:rPr lang="es-ES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Calendario</a:t>
            </a:r>
            <a:endParaRPr lang="es-E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6386689" y="5324927"/>
            <a:ext cx="1260000" cy="12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es-ES" sz="15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Usuarios internos</a:t>
            </a:r>
            <a:endParaRPr lang="es-ES" sz="15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4266830" y="5324927"/>
            <a:ext cx="209704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Gestión de incidencias</a:t>
            </a:r>
          </a:p>
          <a:p>
            <a:pPr algn="r"/>
            <a:r>
              <a:rPr lang="es-ES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Informes</a:t>
            </a:r>
          </a:p>
          <a:p>
            <a:pPr algn="r"/>
            <a:r>
              <a:rPr lang="es-ES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Avisos</a:t>
            </a:r>
          </a:p>
          <a:p>
            <a:pPr algn="r"/>
            <a:r>
              <a:rPr lang="es-ES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Acceso a procesos</a:t>
            </a:r>
            <a:endParaRPr lang="es-E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041" y="5530999"/>
            <a:ext cx="491159" cy="491159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9886115" y="2334120"/>
            <a:ext cx="1260000" cy="12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es-ES" sz="15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Terceros</a:t>
            </a:r>
            <a:endParaRPr lang="es-ES" sz="15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8947927" y="3609334"/>
            <a:ext cx="232948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Gestión de incidencias</a:t>
            </a:r>
          </a:p>
          <a:p>
            <a:pPr algn="r"/>
            <a:r>
              <a:rPr lang="es-ES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Encuestas de satisfacción</a:t>
            </a:r>
          </a:p>
          <a:p>
            <a:pPr algn="r"/>
            <a:r>
              <a:rPr lang="es-ES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Avisos</a:t>
            </a:r>
          </a:p>
          <a:p>
            <a:pPr algn="r"/>
            <a:r>
              <a:rPr lang="es-ES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Proceso de evaluación</a:t>
            </a:r>
            <a:endParaRPr lang="es-E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477" y="2573825"/>
            <a:ext cx="486693" cy="486693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462052" y="3401409"/>
            <a:ext cx="1260000" cy="12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es-ES" sz="15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Auditor</a:t>
            </a:r>
            <a:endParaRPr lang="es-ES" sz="15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405646" y="2278562"/>
            <a:ext cx="234711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Auditorías previas</a:t>
            </a:r>
          </a:p>
          <a:p>
            <a:r>
              <a:rPr lang="es-ES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Acceso a documentación</a:t>
            </a:r>
          </a:p>
          <a:p>
            <a:r>
              <a:rPr lang="es-ES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Pruebas “in-situ”</a:t>
            </a:r>
          </a:p>
          <a:p>
            <a:r>
              <a:rPr lang="es-ES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Informes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14" y="3741384"/>
            <a:ext cx="401637" cy="401637"/>
          </a:xfrm>
          <a:prstGeom prst="rect">
            <a:avLst/>
          </a:prstGeom>
        </p:spPr>
      </p:pic>
      <p:sp>
        <p:nvSpPr>
          <p:cNvPr id="23" name="Flecha derecha 22"/>
          <p:cNvSpPr/>
          <p:nvPr/>
        </p:nvSpPr>
        <p:spPr>
          <a:xfrm>
            <a:off x="2822669" y="3355780"/>
            <a:ext cx="497150" cy="7416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Flecha derecha 23"/>
          <p:cNvSpPr/>
          <p:nvPr/>
        </p:nvSpPr>
        <p:spPr>
          <a:xfrm flipH="1">
            <a:off x="2822669" y="4097392"/>
            <a:ext cx="496800" cy="7416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Flecha derecha 24"/>
          <p:cNvSpPr/>
          <p:nvPr/>
        </p:nvSpPr>
        <p:spPr>
          <a:xfrm>
            <a:off x="8368193" y="3347535"/>
            <a:ext cx="497150" cy="7416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Flecha derecha 25"/>
          <p:cNvSpPr/>
          <p:nvPr/>
        </p:nvSpPr>
        <p:spPr>
          <a:xfrm flipH="1">
            <a:off x="8368193" y="4089147"/>
            <a:ext cx="496800" cy="7416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Flecha derecha 26"/>
          <p:cNvSpPr/>
          <p:nvPr/>
        </p:nvSpPr>
        <p:spPr>
          <a:xfrm rot="16200000">
            <a:off x="5212352" y="2812664"/>
            <a:ext cx="497150" cy="7416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Flecha derecha 27"/>
          <p:cNvSpPr/>
          <p:nvPr/>
        </p:nvSpPr>
        <p:spPr>
          <a:xfrm rot="16200000" flipH="1">
            <a:off x="5978685" y="2855153"/>
            <a:ext cx="496800" cy="7416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Flecha derecha 30"/>
          <p:cNvSpPr/>
          <p:nvPr/>
        </p:nvSpPr>
        <p:spPr>
          <a:xfrm rot="16200000">
            <a:off x="5302037" y="4523996"/>
            <a:ext cx="497150" cy="7416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Flecha derecha 31"/>
          <p:cNvSpPr/>
          <p:nvPr/>
        </p:nvSpPr>
        <p:spPr>
          <a:xfrm rot="16200000" flipH="1">
            <a:off x="6068370" y="4566485"/>
            <a:ext cx="496800" cy="7416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525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Requerimientos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 Sobre un documento</a:t>
            </a:r>
          </a:p>
          <a:p>
            <a:pPr lvl="1"/>
            <a:r>
              <a:rPr lang="es-ES" dirty="0" smtClean="0"/>
              <a:t> Colaboración </a:t>
            </a:r>
            <a:endParaRPr lang="es-ES" dirty="0"/>
          </a:p>
          <a:p>
            <a:pPr lvl="1"/>
            <a:r>
              <a:rPr lang="es-ES" dirty="0" smtClean="0"/>
              <a:t> Jerarquía </a:t>
            </a:r>
            <a:r>
              <a:rPr lang="es-ES" dirty="0"/>
              <a:t>(por </a:t>
            </a:r>
            <a:r>
              <a:rPr lang="es-ES" dirty="0" smtClean="0"/>
              <a:t>tipo, departamento, geografía</a:t>
            </a:r>
            <a:r>
              <a:rPr lang="es-ES" dirty="0"/>
              <a:t>)</a:t>
            </a:r>
          </a:p>
          <a:p>
            <a:pPr lvl="1"/>
            <a:r>
              <a:rPr lang="es-ES" dirty="0" smtClean="0"/>
              <a:t> Permisos </a:t>
            </a:r>
            <a:r>
              <a:rPr lang="es-ES" dirty="0"/>
              <a:t>más granulares (carpeta, ítem, estado, etc.)</a:t>
            </a:r>
          </a:p>
          <a:p>
            <a:pPr lvl="1"/>
            <a:r>
              <a:rPr lang="es-ES" dirty="0" smtClean="0"/>
              <a:t> Control </a:t>
            </a:r>
            <a:r>
              <a:rPr lang="es-ES" dirty="0"/>
              <a:t>de versiones: borrador y publicadas</a:t>
            </a:r>
          </a:p>
          <a:p>
            <a:pPr lvl="1"/>
            <a:r>
              <a:rPr lang="es-ES" dirty="0" smtClean="0"/>
              <a:t> Aprobación</a:t>
            </a:r>
            <a:endParaRPr lang="es-ES" dirty="0"/>
          </a:p>
          <a:p>
            <a:pPr lvl="1"/>
            <a:r>
              <a:rPr lang="es-ES" dirty="0" smtClean="0"/>
              <a:t> Notificaciones </a:t>
            </a:r>
            <a:r>
              <a:rPr lang="es-ES" dirty="0"/>
              <a:t>y alertas del estado del documento</a:t>
            </a:r>
          </a:p>
          <a:p>
            <a:pPr lvl="1"/>
            <a:r>
              <a:rPr lang="es-ES" dirty="0" smtClean="0"/>
              <a:t> Filtros </a:t>
            </a:r>
            <a:r>
              <a:rPr lang="es-ES" dirty="0"/>
              <a:t>y agrupaciones</a:t>
            </a:r>
          </a:p>
          <a:p>
            <a:pPr lvl="1"/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698" y="2289529"/>
            <a:ext cx="2438740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84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Requerimientos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 Sobre un proceso</a:t>
            </a:r>
          </a:p>
          <a:p>
            <a:pPr lvl="1"/>
            <a:r>
              <a:rPr lang="es-ES" dirty="0" smtClean="0"/>
              <a:t> Documentos afectados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Mis tareas pendientes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Histórico de acciones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Personas implicadas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Control de tiempos</a:t>
            </a:r>
            <a:endParaRPr lang="es-ES" dirty="0"/>
          </a:p>
          <a:p>
            <a:pPr lvl="1"/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698" y="2289529"/>
            <a:ext cx="2438740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6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Requerimientos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 Desde sistemas</a:t>
            </a:r>
          </a:p>
          <a:p>
            <a:pPr lvl="1"/>
            <a:r>
              <a:rPr lang="es-ES" dirty="0" smtClean="0"/>
              <a:t> Integración con control de identidades (AD)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Integración con Exchange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Integración con herramientas de terceros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Tiempos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Carga o migración de documentos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Uso de herramientas estándar (Word, Excel, Access, PDF…)</a:t>
            </a:r>
            <a:endParaRPr lang="es-ES" dirty="0"/>
          </a:p>
          <a:p>
            <a:pPr lvl="1"/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698" y="2289529"/>
            <a:ext cx="2438740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20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Requerimientos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 Objetivos</a:t>
            </a:r>
          </a:p>
          <a:p>
            <a:pPr lvl="1"/>
            <a:r>
              <a:rPr lang="es-ES" dirty="0" smtClean="0"/>
              <a:t> Mejora de la satisfacción del cliente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Mejora continua de los procesos</a:t>
            </a:r>
          </a:p>
          <a:p>
            <a:pPr lvl="1"/>
            <a:endParaRPr lang="es-ES" dirty="0" smtClean="0"/>
          </a:p>
          <a:p>
            <a:r>
              <a:rPr lang="es-ES" dirty="0" smtClean="0"/>
              <a:t> Adicionalmente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Reducción de rechazos e incidencias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Aumento de la productividad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Reducción de costes de auditoría</a:t>
            </a:r>
            <a:endParaRPr lang="es-ES" dirty="0"/>
          </a:p>
          <a:p>
            <a:pPr lvl="1"/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698" y="2289529"/>
            <a:ext cx="2438740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3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Gestión de la Calidad en SharePoint</a:t>
            </a:r>
            <a:br>
              <a:rPr lang="es-ES" dirty="0" smtClean="0"/>
            </a:br>
            <a:r>
              <a:rPr lang="es-ES" sz="3000" dirty="0"/>
              <a:t>E</a:t>
            </a:r>
            <a:r>
              <a:rPr lang="es-ES" sz="3000" dirty="0" smtClean="0"/>
              <a:t>n 8 sencillos pasos</a:t>
            </a:r>
            <a:endParaRPr lang="es-ES" sz="3000" dirty="0"/>
          </a:p>
        </p:txBody>
      </p:sp>
      <p:pic>
        <p:nvPicPr>
          <p:cNvPr id="11" name="Marcador de posición de imagen 10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56" t="16531" r="4310" b="591"/>
          <a:stretch/>
        </p:blipFill>
        <p:spPr>
          <a:xfrm>
            <a:off x="1" y="0"/>
            <a:ext cx="6096000" cy="6858000"/>
          </a:xfrm>
        </p:spPr>
      </p:pic>
    </p:spTree>
    <p:extLst>
      <p:ext uri="{BB962C8B-B14F-4D97-AF65-F5344CB8AC3E}">
        <p14:creationId xmlns:p14="http://schemas.microsoft.com/office/powerpoint/2010/main" val="404087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Gestión de la Calidad en 8 pasos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 Manual de </a:t>
            </a:r>
            <a:r>
              <a:rPr lang="es-ES" b="1" dirty="0"/>
              <a:t>calidad y procedimientos</a:t>
            </a:r>
          </a:p>
          <a:p>
            <a:r>
              <a:rPr lang="es-ES" dirty="0"/>
              <a:t> Mapa de procesos </a:t>
            </a:r>
            <a:r>
              <a:rPr lang="es-ES" b="1" dirty="0"/>
              <a:t>compartido e interactivo</a:t>
            </a:r>
          </a:p>
          <a:p>
            <a:r>
              <a:rPr lang="es-ES" dirty="0"/>
              <a:t> </a:t>
            </a:r>
            <a:r>
              <a:rPr lang="es-ES" b="1" dirty="0" smtClean="0"/>
              <a:t>Perfiles, listas y Delve </a:t>
            </a:r>
            <a:r>
              <a:rPr lang="es-ES" dirty="0" smtClean="0"/>
              <a:t>para la gestión de </a:t>
            </a:r>
            <a:r>
              <a:rPr lang="es-ES" dirty="0"/>
              <a:t>personas y roles</a:t>
            </a:r>
          </a:p>
          <a:p>
            <a:r>
              <a:rPr lang="es-ES" dirty="0"/>
              <a:t> Calendario </a:t>
            </a:r>
            <a:r>
              <a:rPr lang="es-ES" b="1" dirty="0"/>
              <a:t>de auditorias</a:t>
            </a:r>
          </a:p>
          <a:p>
            <a:r>
              <a:rPr lang="es-ES" dirty="0"/>
              <a:t> </a:t>
            </a:r>
            <a:r>
              <a:rPr lang="es-ES" b="1" dirty="0" smtClean="0"/>
              <a:t>Portal documental y registros </a:t>
            </a:r>
            <a:r>
              <a:rPr lang="es-ES" dirty="0"/>
              <a:t>para procedimientos</a:t>
            </a:r>
          </a:p>
          <a:p>
            <a:r>
              <a:rPr lang="es-ES" dirty="0"/>
              <a:t> </a:t>
            </a:r>
            <a:r>
              <a:rPr lang="es-ES" b="1" dirty="0"/>
              <a:t>Biblioteca</a:t>
            </a:r>
            <a:r>
              <a:rPr lang="es-ES" dirty="0"/>
              <a:t> de actas</a:t>
            </a:r>
          </a:p>
          <a:p>
            <a:r>
              <a:rPr lang="es-ES" dirty="0"/>
              <a:t> </a:t>
            </a:r>
            <a:r>
              <a:rPr lang="es-ES" b="1" dirty="0"/>
              <a:t>Listas de </a:t>
            </a:r>
            <a:r>
              <a:rPr lang="es-ES" dirty="0"/>
              <a:t>acciones </a:t>
            </a:r>
            <a:r>
              <a:rPr lang="es-ES" b="1" dirty="0"/>
              <a:t>correctivas y preventivas</a:t>
            </a:r>
          </a:p>
          <a:p>
            <a:r>
              <a:rPr lang="es-ES" dirty="0"/>
              <a:t> </a:t>
            </a:r>
            <a:r>
              <a:rPr lang="es-ES" b="1" dirty="0"/>
              <a:t>Explotación</a:t>
            </a:r>
            <a:r>
              <a:rPr lang="es-ES" dirty="0"/>
              <a:t> de informes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367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47262" y="292896"/>
            <a:ext cx="2909373" cy="1325563"/>
          </a:xfrm>
        </p:spPr>
        <p:txBody>
          <a:bodyPr>
            <a:normAutofit fontScale="90000"/>
          </a:bodyPr>
          <a:lstStyle/>
          <a:p>
            <a:r>
              <a:rPr lang="es-ES" sz="3000" dirty="0" smtClean="0"/>
              <a:t>Gestión de la Calidad en 8 pasos</a:t>
            </a:r>
            <a:endParaRPr lang="es-ES" sz="3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>
          <a:xfrm>
            <a:off x="276043" y="1822450"/>
            <a:ext cx="5400137" cy="43513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Manual de calidad y procedimientos:</a:t>
            </a:r>
          </a:p>
          <a:p>
            <a:r>
              <a:rPr lang="es-ES" dirty="0" smtClean="0"/>
              <a:t> Wiki empresarial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Navegación por enlaces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Adjuntar imágenes y documentos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Control de versiones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Navegación por metadatos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Jerarquización</a:t>
            </a:r>
          </a:p>
          <a:p>
            <a:r>
              <a:rPr lang="es-ES" dirty="0"/>
              <a:t> </a:t>
            </a:r>
            <a:r>
              <a:rPr lang="es-ES" dirty="0" smtClean="0"/>
              <a:t>Office Video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Videos de procedimientos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Se pueden insertar en la wiki</a:t>
            </a:r>
            <a:endParaRPr lang="es-ES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863" y="2395538"/>
            <a:ext cx="5341937" cy="3205162"/>
          </a:xfrm>
        </p:spPr>
      </p:pic>
      <p:cxnSp>
        <p:nvCxnSpPr>
          <p:cNvPr id="5" name="25 Conector recto"/>
          <p:cNvCxnSpPr/>
          <p:nvPr/>
        </p:nvCxnSpPr>
        <p:spPr bwMode="auto">
          <a:xfrm flipV="1">
            <a:off x="1354972" y="1072342"/>
            <a:ext cx="6184672" cy="8309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3 CuadroTexto"/>
          <p:cNvSpPr txBox="1"/>
          <p:nvPr/>
        </p:nvSpPr>
        <p:spPr>
          <a:xfrm>
            <a:off x="689955" y="631765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800" dirty="0" smtClean="0">
                <a:latin typeface="Helvetica 45 Light" pitchFamily="34" charset="0"/>
              </a:rPr>
              <a:t>1</a:t>
            </a:r>
            <a:endParaRPr lang="es-ES_tradnl" sz="4800" dirty="0">
              <a:latin typeface="Helvetica 45 Light" pitchFamily="34" charset="0"/>
            </a:endParaRPr>
          </a:p>
        </p:txBody>
      </p:sp>
      <p:sp>
        <p:nvSpPr>
          <p:cNvPr id="8" name="5 CuadroTexto"/>
          <p:cNvSpPr txBox="1"/>
          <p:nvPr/>
        </p:nvSpPr>
        <p:spPr>
          <a:xfrm>
            <a:off x="2402382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3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9" name="6 CuadroTexto"/>
          <p:cNvSpPr txBox="1"/>
          <p:nvPr/>
        </p:nvSpPr>
        <p:spPr>
          <a:xfrm>
            <a:off x="3275226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4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0" name="7 CuadroTexto"/>
          <p:cNvSpPr txBox="1"/>
          <p:nvPr/>
        </p:nvSpPr>
        <p:spPr>
          <a:xfrm>
            <a:off x="4189630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5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1" name="8 CuadroTexto"/>
          <p:cNvSpPr txBox="1"/>
          <p:nvPr/>
        </p:nvSpPr>
        <p:spPr>
          <a:xfrm>
            <a:off x="5054158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6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2" name="9 CuadroTexto"/>
          <p:cNvSpPr txBox="1"/>
          <p:nvPr/>
        </p:nvSpPr>
        <p:spPr>
          <a:xfrm>
            <a:off x="5935314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7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3" name="10 CuadroTexto"/>
          <p:cNvSpPr txBox="1"/>
          <p:nvPr/>
        </p:nvSpPr>
        <p:spPr>
          <a:xfrm>
            <a:off x="6891288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8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4" name="15 Elipse"/>
          <p:cNvSpPr/>
          <p:nvPr/>
        </p:nvSpPr>
        <p:spPr bwMode="auto">
          <a:xfrm>
            <a:off x="573576" y="673327"/>
            <a:ext cx="781396" cy="781396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normalizeH="0" baseline="0" smtClean="0">
              <a:solidFill>
                <a:srgbClr val="000000"/>
              </a:solidFill>
              <a:effectLst/>
              <a:latin typeface="Segoe Semibold" pitchFamily="34" charset="0"/>
            </a:endParaRPr>
          </a:p>
        </p:txBody>
      </p:sp>
      <p:sp>
        <p:nvSpPr>
          <p:cNvPr id="15" name="17 CuadroTexto"/>
          <p:cNvSpPr txBox="1"/>
          <p:nvPr/>
        </p:nvSpPr>
        <p:spPr>
          <a:xfrm>
            <a:off x="500034" y="1357298"/>
            <a:ext cx="92869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600" kern="0" dirty="0" smtClean="0">
                <a:solidFill>
                  <a:srgbClr val="000000"/>
                </a:solidFill>
                <a:latin typeface="Kalinga" pitchFamily="2" charset="0"/>
              </a:rPr>
              <a:t>Manual</a:t>
            </a:r>
            <a:endParaRPr lang="es-ES_tradnl" sz="1200" dirty="0"/>
          </a:p>
        </p:txBody>
      </p:sp>
      <p:sp>
        <p:nvSpPr>
          <p:cNvPr id="16" name="17 CuadroTexto"/>
          <p:cNvSpPr txBox="1"/>
          <p:nvPr/>
        </p:nvSpPr>
        <p:spPr>
          <a:xfrm>
            <a:off x="1500166" y="720850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2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52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47262" y="292896"/>
            <a:ext cx="2909373" cy="1325563"/>
          </a:xfrm>
        </p:spPr>
        <p:txBody>
          <a:bodyPr>
            <a:normAutofit fontScale="90000"/>
          </a:bodyPr>
          <a:lstStyle/>
          <a:p>
            <a:r>
              <a:rPr lang="es-ES" sz="3000" dirty="0" smtClean="0"/>
              <a:t>Gestión de la Calidad en 8 pasos</a:t>
            </a:r>
            <a:endParaRPr lang="es-ES" sz="3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Mapa de procesos:</a:t>
            </a:r>
            <a:endParaRPr lang="es-E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s-ES" dirty="0" smtClean="0"/>
              <a:t> Visio </a:t>
            </a:r>
            <a:r>
              <a:rPr lang="es-ES" dirty="0" err="1" smtClean="0"/>
              <a:t>Services</a:t>
            </a:r>
            <a:endParaRPr lang="es-ES" dirty="0" smtClean="0"/>
          </a:p>
          <a:p>
            <a:pPr lvl="1"/>
            <a:r>
              <a:rPr lang="es-ES" dirty="0"/>
              <a:t> </a:t>
            </a:r>
            <a:r>
              <a:rPr lang="es-ES" dirty="0" smtClean="0"/>
              <a:t>Único punto de entrada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Interactividad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Imagen dinámica</a:t>
            </a:r>
          </a:p>
          <a:p>
            <a:r>
              <a:rPr lang="es-ES" dirty="0"/>
              <a:t> </a:t>
            </a:r>
            <a:r>
              <a:rPr lang="es-ES" dirty="0" smtClean="0"/>
              <a:t>Apps de SharePoint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Apps interactivas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Basadas en ASP.NET MVC</a:t>
            </a:r>
          </a:p>
          <a:p>
            <a:r>
              <a:rPr lang="es-ES" dirty="0"/>
              <a:t> </a:t>
            </a:r>
            <a:r>
              <a:rPr lang="es-ES" dirty="0" smtClean="0"/>
              <a:t>Office Sway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Documentos interactivos en web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1"/>
          </p:nvPr>
        </p:nvPicPr>
        <p:blipFill>
          <a:blip r:embed="rId2"/>
          <a:stretch>
            <a:fillRect/>
          </a:stretch>
        </p:blipFill>
        <p:spPr>
          <a:xfrm>
            <a:off x="6011863" y="2394493"/>
            <a:ext cx="5341937" cy="3207251"/>
          </a:xfrm>
          <a:prstGeom prst="rect">
            <a:avLst/>
          </a:prstGeom>
        </p:spPr>
      </p:pic>
      <p:cxnSp>
        <p:nvCxnSpPr>
          <p:cNvPr id="16" name="19 Conector recto"/>
          <p:cNvCxnSpPr/>
          <p:nvPr/>
        </p:nvCxnSpPr>
        <p:spPr bwMode="auto">
          <a:xfrm>
            <a:off x="285720" y="1071546"/>
            <a:ext cx="107157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3 Conector recto"/>
          <p:cNvCxnSpPr>
            <a:stCxn id="26" idx="6"/>
          </p:cNvCxnSpPr>
          <p:nvPr/>
        </p:nvCxnSpPr>
        <p:spPr bwMode="auto">
          <a:xfrm>
            <a:off x="2143108" y="1064025"/>
            <a:ext cx="5396536" cy="8318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5 CuadroTexto"/>
          <p:cNvSpPr txBox="1"/>
          <p:nvPr/>
        </p:nvSpPr>
        <p:spPr>
          <a:xfrm>
            <a:off x="1500166" y="642918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dirty="0" smtClean="0">
                <a:latin typeface="Helvetica 45 Light" pitchFamily="34" charset="0"/>
              </a:rPr>
              <a:t>2</a:t>
            </a:r>
            <a:endParaRPr lang="es-ES_tradnl" sz="4000" dirty="0">
              <a:latin typeface="Helvetica 45 Light" pitchFamily="34" charset="0"/>
            </a:endParaRPr>
          </a:p>
        </p:txBody>
      </p:sp>
      <p:sp>
        <p:nvSpPr>
          <p:cNvPr id="21" name="7 CuadroTexto"/>
          <p:cNvSpPr txBox="1"/>
          <p:nvPr/>
        </p:nvSpPr>
        <p:spPr>
          <a:xfrm>
            <a:off x="3275226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4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22" name="8 CuadroTexto"/>
          <p:cNvSpPr txBox="1"/>
          <p:nvPr/>
        </p:nvSpPr>
        <p:spPr>
          <a:xfrm>
            <a:off x="4189630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5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23" name="9 CuadroTexto"/>
          <p:cNvSpPr txBox="1"/>
          <p:nvPr/>
        </p:nvSpPr>
        <p:spPr>
          <a:xfrm>
            <a:off x="5054158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6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24" name="10 CuadroTexto"/>
          <p:cNvSpPr txBox="1"/>
          <p:nvPr/>
        </p:nvSpPr>
        <p:spPr>
          <a:xfrm>
            <a:off x="5935314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7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25" name="11 CuadroTexto"/>
          <p:cNvSpPr txBox="1"/>
          <p:nvPr/>
        </p:nvSpPr>
        <p:spPr>
          <a:xfrm>
            <a:off x="6891288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8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26" name="12 Elipse"/>
          <p:cNvSpPr/>
          <p:nvPr/>
        </p:nvSpPr>
        <p:spPr bwMode="auto">
          <a:xfrm>
            <a:off x="1361712" y="673327"/>
            <a:ext cx="781396" cy="781396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normalizeH="0" baseline="0" smtClean="0">
              <a:solidFill>
                <a:srgbClr val="000000"/>
              </a:solidFill>
              <a:effectLst/>
              <a:latin typeface="Segoe Semibold" pitchFamily="34" charset="0"/>
            </a:endParaRPr>
          </a:p>
        </p:txBody>
      </p:sp>
      <p:sp>
        <p:nvSpPr>
          <p:cNvPr id="27" name="21 CuadroTexto"/>
          <p:cNvSpPr txBox="1"/>
          <p:nvPr/>
        </p:nvSpPr>
        <p:spPr>
          <a:xfrm>
            <a:off x="1285852" y="1357298"/>
            <a:ext cx="92869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600" kern="0" dirty="0" smtClean="0">
                <a:solidFill>
                  <a:srgbClr val="000000"/>
                </a:solidFill>
                <a:latin typeface="Kalinga" pitchFamily="2" charset="0"/>
              </a:rPr>
              <a:t>Mapa</a:t>
            </a:r>
            <a:endParaRPr lang="es-ES_tradnl" sz="1200" dirty="0"/>
          </a:p>
        </p:txBody>
      </p:sp>
      <p:sp>
        <p:nvSpPr>
          <p:cNvPr id="28" name="16 CuadroTexto"/>
          <p:cNvSpPr txBox="1"/>
          <p:nvPr/>
        </p:nvSpPr>
        <p:spPr>
          <a:xfrm>
            <a:off x="689955" y="709697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1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29" name="18 CuadroTexto"/>
          <p:cNvSpPr txBox="1"/>
          <p:nvPr/>
        </p:nvSpPr>
        <p:spPr>
          <a:xfrm>
            <a:off x="2402382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3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83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47262" y="292896"/>
            <a:ext cx="2909373" cy="1325563"/>
          </a:xfrm>
        </p:spPr>
        <p:txBody>
          <a:bodyPr>
            <a:normAutofit fontScale="90000"/>
          </a:bodyPr>
          <a:lstStyle/>
          <a:p>
            <a:r>
              <a:rPr lang="es-ES" sz="3000" dirty="0" smtClean="0"/>
              <a:t>Gestión de la Calidad en 8 pasos</a:t>
            </a:r>
            <a:endParaRPr lang="es-ES" sz="3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>
          <a:xfrm>
            <a:off x="276043" y="1822450"/>
            <a:ext cx="5400137" cy="43513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Personas y roles:</a:t>
            </a:r>
            <a:endParaRPr lang="es-E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s-ES" dirty="0" smtClean="0"/>
              <a:t> Servicio de perfiles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Perfil y datos adicionales (formación, experiencia…)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Importación de AD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Organigrama</a:t>
            </a:r>
          </a:p>
          <a:p>
            <a:r>
              <a:rPr lang="es-ES" dirty="0"/>
              <a:t> </a:t>
            </a:r>
            <a:r>
              <a:rPr lang="es-ES" dirty="0" smtClean="0"/>
              <a:t>Listas de SharePoint</a:t>
            </a:r>
          </a:p>
          <a:p>
            <a:r>
              <a:rPr lang="es-ES" dirty="0"/>
              <a:t> </a:t>
            </a:r>
            <a:r>
              <a:rPr lang="es-ES" dirty="0" smtClean="0"/>
              <a:t>Office Delve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Interactividad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Actividad de los usuarios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Blogs personales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Integración OneDrive para la Empresa</a:t>
            </a:r>
            <a:endParaRPr lang="es-ES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59" y="1428736"/>
            <a:ext cx="5177552" cy="5188924"/>
          </a:xfr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5" name="32 Conector recto"/>
          <p:cNvCxnSpPr/>
          <p:nvPr/>
        </p:nvCxnSpPr>
        <p:spPr bwMode="auto">
          <a:xfrm>
            <a:off x="357158" y="1071546"/>
            <a:ext cx="7186642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33 Elipse"/>
          <p:cNvSpPr/>
          <p:nvPr/>
        </p:nvSpPr>
        <p:spPr bwMode="auto">
          <a:xfrm>
            <a:off x="2214546" y="673327"/>
            <a:ext cx="781396" cy="781396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normalizeH="0" baseline="0" smtClean="0">
              <a:solidFill>
                <a:srgbClr val="000000"/>
              </a:solidFill>
              <a:effectLst/>
              <a:latin typeface="Segoe Semibold" pitchFamily="34" charset="0"/>
            </a:endParaRPr>
          </a:p>
        </p:txBody>
      </p:sp>
      <p:sp>
        <p:nvSpPr>
          <p:cNvPr id="9" name="22 CuadroTexto"/>
          <p:cNvSpPr txBox="1"/>
          <p:nvPr/>
        </p:nvSpPr>
        <p:spPr>
          <a:xfrm>
            <a:off x="2358633" y="642918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dirty="0" smtClean="0">
                <a:latin typeface="Helvetica 45 Light" pitchFamily="34" charset="0"/>
              </a:rPr>
              <a:t>3</a:t>
            </a:r>
            <a:endParaRPr lang="es-ES_tradnl" sz="4400" dirty="0">
              <a:latin typeface="Helvetica 45 Light" pitchFamily="34" charset="0"/>
            </a:endParaRPr>
          </a:p>
        </p:txBody>
      </p:sp>
      <p:sp>
        <p:nvSpPr>
          <p:cNvPr id="10" name="23 CuadroTexto"/>
          <p:cNvSpPr txBox="1"/>
          <p:nvPr/>
        </p:nvSpPr>
        <p:spPr>
          <a:xfrm>
            <a:off x="3275226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4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1" name="24 CuadroTexto"/>
          <p:cNvSpPr txBox="1"/>
          <p:nvPr/>
        </p:nvSpPr>
        <p:spPr>
          <a:xfrm>
            <a:off x="4189630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5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2" name="25 CuadroTexto"/>
          <p:cNvSpPr txBox="1"/>
          <p:nvPr/>
        </p:nvSpPr>
        <p:spPr>
          <a:xfrm>
            <a:off x="5054158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6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3" name="26 CuadroTexto"/>
          <p:cNvSpPr txBox="1"/>
          <p:nvPr/>
        </p:nvSpPr>
        <p:spPr>
          <a:xfrm>
            <a:off x="5935314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7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4" name="27 CuadroTexto"/>
          <p:cNvSpPr txBox="1"/>
          <p:nvPr/>
        </p:nvSpPr>
        <p:spPr>
          <a:xfrm>
            <a:off x="6891288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8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5" name="35 CuadroTexto"/>
          <p:cNvSpPr txBox="1"/>
          <p:nvPr/>
        </p:nvSpPr>
        <p:spPr>
          <a:xfrm>
            <a:off x="1571604" y="1357298"/>
            <a:ext cx="200026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600" kern="0" dirty="0" smtClean="0">
                <a:solidFill>
                  <a:srgbClr val="000000"/>
                </a:solidFill>
                <a:latin typeface="Kalinga" pitchFamily="2" charset="0"/>
              </a:rPr>
              <a:t>Personas/Roles</a:t>
            </a:r>
            <a:endParaRPr lang="es-ES_tradnl" sz="1200" dirty="0"/>
          </a:p>
        </p:txBody>
      </p:sp>
      <p:sp>
        <p:nvSpPr>
          <p:cNvPr id="23" name="16 CuadroTexto"/>
          <p:cNvSpPr txBox="1"/>
          <p:nvPr/>
        </p:nvSpPr>
        <p:spPr>
          <a:xfrm>
            <a:off x="689955" y="709697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1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24" name="17 CuadroTexto"/>
          <p:cNvSpPr txBox="1"/>
          <p:nvPr/>
        </p:nvSpPr>
        <p:spPr>
          <a:xfrm>
            <a:off x="1500166" y="720850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2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87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736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47262" y="292896"/>
            <a:ext cx="2909373" cy="1325563"/>
          </a:xfrm>
        </p:spPr>
        <p:txBody>
          <a:bodyPr>
            <a:normAutofit fontScale="90000"/>
          </a:bodyPr>
          <a:lstStyle/>
          <a:p>
            <a:r>
              <a:rPr lang="es-ES" sz="3000" dirty="0" smtClean="0"/>
              <a:t>Gestión de la Calidad en 8 pasos</a:t>
            </a:r>
            <a:endParaRPr lang="es-ES" sz="3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Calendario de auditorías:</a:t>
            </a:r>
          </a:p>
          <a:p>
            <a:r>
              <a:rPr lang="es-ES" dirty="0"/>
              <a:t> </a:t>
            </a:r>
            <a:r>
              <a:rPr lang="es-ES" dirty="0" smtClean="0"/>
              <a:t>Calendario de SharePoint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Auditorías externas/internas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Fechas previstas para revisiones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Fechas de los planes de inspección y ensayo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Tareas pendientes para una fecha/objetivo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Integración con Outlook</a:t>
            </a:r>
          </a:p>
          <a:p>
            <a:r>
              <a:rPr lang="es-ES" dirty="0"/>
              <a:t> </a:t>
            </a:r>
            <a:r>
              <a:rPr lang="es-ES" dirty="0" smtClean="0"/>
              <a:t>Grupos de Office 365</a:t>
            </a:r>
          </a:p>
          <a:p>
            <a:pPr lvl="1"/>
            <a:r>
              <a:rPr lang="es-ES" dirty="0" smtClean="0"/>
              <a:t> Calendario único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Conversaciones y documentos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214" y="1822450"/>
            <a:ext cx="3979234" cy="4351338"/>
          </a:xfr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16 CuadroTexto"/>
          <p:cNvSpPr txBox="1"/>
          <p:nvPr/>
        </p:nvSpPr>
        <p:spPr>
          <a:xfrm>
            <a:off x="689955" y="709697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1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8" name="17 CuadroTexto"/>
          <p:cNvSpPr txBox="1"/>
          <p:nvPr/>
        </p:nvSpPr>
        <p:spPr>
          <a:xfrm>
            <a:off x="1500166" y="720850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2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9" name="18 CuadroTexto"/>
          <p:cNvSpPr txBox="1"/>
          <p:nvPr/>
        </p:nvSpPr>
        <p:spPr>
          <a:xfrm>
            <a:off x="2402382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3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1" name="20 CuadroTexto"/>
          <p:cNvSpPr txBox="1"/>
          <p:nvPr/>
        </p:nvSpPr>
        <p:spPr>
          <a:xfrm>
            <a:off x="4189630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5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2" name="21 CuadroTexto"/>
          <p:cNvSpPr txBox="1"/>
          <p:nvPr/>
        </p:nvSpPr>
        <p:spPr>
          <a:xfrm>
            <a:off x="5054158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6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3" name="22 CuadroTexto"/>
          <p:cNvSpPr txBox="1"/>
          <p:nvPr/>
        </p:nvSpPr>
        <p:spPr>
          <a:xfrm>
            <a:off x="5935314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7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4" name="23 CuadroTexto"/>
          <p:cNvSpPr txBox="1"/>
          <p:nvPr/>
        </p:nvSpPr>
        <p:spPr>
          <a:xfrm>
            <a:off x="6891288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8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cxnSp>
        <p:nvCxnSpPr>
          <p:cNvPr id="16" name="32 Conector recto"/>
          <p:cNvCxnSpPr/>
          <p:nvPr/>
        </p:nvCxnSpPr>
        <p:spPr bwMode="auto">
          <a:xfrm>
            <a:off x="357158" y="1071546"/>
            <a:ext cx="7186642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25 Elipse"/>
          <p:cNvSpPr/>
          <p:nvPr/>
        </p:nvSpPr>
        <p:spPr bwMode="auto">
          <a:xfrm>
            <a:off x="3143240" y="714356"/>
            <a:ext cx="781396" cy="781396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normalizeH="0" baseline="0" smtClean="0">
              <a:solidFill>
                <a:srgbClr val="000000"/>
              </a:solidFill>
              <a:effectLst/>
              <a:latin typeface="Segoe Semibold" pitchFamily="34" charset="0"/>
            </a:endParaRPr>
          </a:p>
        </p:txBody>
      </p:sp>
      <p:sp>
        <p:nvSpPr>
          <p:cNvPr id="10" name="19 CuadroTexto"/>
          <p:cNvSpPr txBox="1"/>
          <p:nvPr/>
        </p:nvSpPr>
        <p:spPr>
          <a:xfrm>
            <a:off x="3275226" y="706582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dirty="0" smtClean="0">
                <a:latin typeface="Helvetica 45 Light" pitchFamily="34" charset="0"/>
              </a:rPr>
              <a:t>4</a:t>
            </a:r>
            <a:endParaRPr lang="es-ES_tradnl" sz="4400" dirty="0">
              <a:latin typeface="Helvetica 45 Light" pitchFamily="34" charset="0"/>
            </a:endParaRPr>
          </a:p>
        </p:txBody>
      </p:sp>
      <p:sp>
        <p:nvSpPr>
          <p:cNvPr id="15" name="26 CuadroTexto"/>
          <p:cNvSpPr txBox="1"/>
          <p:nvPr/>
        </p:nvSpPr>
        <p:spPr>
          <a:xfrm>
            <a:off x="2500298" y="1357298"/>
            <a:ext cx="200026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600" kern="0" dirty="0" smtClean="0">
                <a:solidFill>
                  <a:srgbClr val="000000"/>
                </a:solidFill>
                <a:latin typeface="Kalinga" pitchFamily="2" charset="0"/>
              </a:rPr>
              <a:t>Calendario</a:t>
            </a:r>
            <a:endParaRPr lang="es-ES_tradnl" sz="1200" dirty="0"/>
          </a:p>
        </p:txBody>
      </p:sp>
    </p:spTree>
    <p:extLst>
      <p:ext uri="{BB962C8B-B14F-4D97-AF65-F5344CB8AC3E}">
        <p14:creationId xmlns:p14="http://schemas.microsoft.com/office/powerpoint/2010/main" val="283460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32 Conector recto"/>
          <p:cNvCxnSpPr/>
          <p:nvPr/>
        </p:nvCxnSpPr>
        <p:spPr bwMode="auto">
          <a:xfrm>
            <a:off x="357158" y="1071546"/>
            <a:ext cx="7186642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47262" y="292896"/>
            <a:ext cx="2909373" cy="1325563"/>
          </a:xfrm>
        </p:spPr>
        <p:txBody>
          <a:bodyPr>
            <a:normAutofit fontScale="90000"/>
          </a:bodyPr>
          <a:lstStyle/>
          <a:p>
            <a:r>
              <a:rPr lang="es-ES" sz="3000" dirty="0" smtClean="0"/>
              <a:t>Gestión de la Calidad en 8 pasos</a:t>
            </a:r>
            <a:endParaRPr lang="es-ES" sz="3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Elaboración y revisión de procedimientos:</a:t>
            </a:r>
          </a:p>
          <a:p>
            <a:r>
              <a:rPr lang="es-ES" dirty="0" smtClean="0"/>
              <a:t> Centro documental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Biblioteca de documentos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Tipos de contenido con plantillas de documento única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Control de versiones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Seguridad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Políticas de retención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Co-</a:t>
            </a:r>
            <a:r>
              <a:rPr lang="es-ES" dirty="0" err="1" smtClean="0"/>
              <a:t>authoring</a:t>
            </a:r>
            <a:r>
              <a:rPr lang="es-ES" dirty="0" smtClean="0"/>
              <a:t> de documentos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Alertas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Flujos de aprobación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Metadatos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Vistas, filtros, agrupaciones…</a:t>
            </a:r>
            <a:endParaRPr lang="es-ES" dirty="0"/>
          </a:p>
        </p:txBody>
      </p:sp>
      <p:sp>
        <p:nvSpPr>
          <p:cNvPr id="6" name="40 Elipse"/>
          <p:cNvSpPr/>
          <p:nvPr/>
        </p:nvSpPr>
        <p:spPr bwMode="auto">
          <a:xfrm>
            <a:off x="4076356" y="714356"/>
            <a:ext cx="781396" cy="781396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normalizeH="0" baseline="0" smtClean="0">
              <a:solidFill>
                <a:srgbClr val="000000"/>
              </a:solidFill>
              <a:effectLst/>
              <a:latin typeface="Segoe Semibold" pitchFamily="34" charset="0"/>
            </a:endParaRPr>
          </a:p>
        </p:txBody>
      </p:sp>
      <p:sp>
        <p:nvSpPr>
          <p:cNvPr id="7" name="31 CuadroTexto"/>
          <p:cNvSpPr txBox="1"/>
          <p:nvPr/>
        </p:nvSpPr>
        <p:spPr>
          <a:xfrm>
            <a:off x="689955" y="709697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1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8" name="32 CuadroTexto"/>
          <p:cNvSpPr txBox="1"/>
          <p:nvPr/>
        </p:nvSpPr>
        <p:spPr>
          <a:xfrm>
            <a:off x="1500166" y="720850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2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9" name="33 CuadroTexto"/>
          <p:cNvSpPr txBox="1"/>
          <p:nvPr/>
        </p:nvSpPr>
        <p:spPr>
          <a:xfrm>
            <a:off x="2402382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3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0" name="34 CuadroTexto"/>
          <p:cNvSpPr txBox="1"/>
          <p:nvPr/>
        </p:nvSpPr>
        <p:spPr>
          <a:xfrm>
            <a:off x="3275226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4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1" name="35 CuadroTexto"/>
          <p:cNvSpPr txBox="1"/>
          <p:nvPr/>
        </p:nvSpPr>
        <p:spPr>
          <a:xfrm>
            <a:off x="4216021" y="706582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dirty="0" smtClean="0">
                <a:latin typeface="Helvetica 45 Light" pitchFamily="34" charset="0"/>
              </a:rPr>
              <a:t>5</a:t>
            </a:r>
            <a:endParaRPr lang="es-ES_tradnl" sz="4400" dirty="0">
              <a:latin typeface="Helvetica 45 Light" pitchFamily="34" charset="0"/>
            </a:endParaRPr>
          </a:p>
        </p:txBody>
      </p:sp>
      <p:sp>
        <p:nvSpPr>
          <p:cNvPr id="12" name="36 CuadroTexto"/>
          <p:cNvSpPr txBox="1"/>
          <p:nvPr/>
        </p:nvSpPr>
        <p:spPr>
          <a:xfrm>
            <a:off x="5054158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6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3" name="37 CuadroTexto"/>
          <p:cNvSpPr txBox="1"/>
          <p:nvPr/>
        </p:nvSpPr>
        <p:spPr>
          <a:xfrm>
            <a:off x="5935314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7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4" name="38 CuadroTexto"/>
          <p:cNvSpPr txBox="1"/>
          <p:nvPr/>
        </p:nvSpPr>
        <p:spPr>
          <a:xfrm>
            <a:off x="6891288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8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5" name="41 CuadroTexto"/>
          <p:cNvSpPr txBox="1"/>
          <p:nvPr/>
        </p:nvSpPr>
        <p:spPr>
          <a:xfrm>
            <a:off x="3610554" y="1428736"/>
            <a:ext cx="175546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600" kern="0" dirty="0" smtClean="0">
                <a:solidFill>
                  <a:srgbClr val="000000"/>
                </a:solidFill>
                <a:latin typeface="Kalinga" pitchFamily="2" charset="0"/>
              </a:rPr>
              <a:t>Procedimientos</a:t>
            </a:r>
            <a:endParaRPr lang="es-ES_tradnl" sz="1200" dirty="0"/>
          </a:p>
        </p:txBody>
      </p:sp>
      <p:pic>
        <p:nvPicPr>
          <p:cNvPr id="17" name="Marcador de contenido 16"/>
          <p:cNvPicPr>
            <a:picLocks noGrp="1" noChangeAspect="1"/>
          </p:cNvPicPr>
          <p:nvPr>
            <p:ph idx="11"/>
          </p:nvPr>
        </p:nvPicPr>
        <p:blipFill>
          <a:blip r:embed="rId2"/>
          <a:stretch>
            <a:fillRect/>
          </a:stretch>
        </p:blipFill>
        <p:spPr>
          <a:xfrm>
            <a:off x="5676180" y="2237893"/>
            <a:ext cx="6011270" cy="33718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9057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32 Conector recto"/>
          <p:cNvCxnSpPr/>
          <p:nvPr/>
        </p:nvCxnSpPr>
        <p:spPr bwMode="auto">
          <a:xfrm>
            <a:off x="357158" y="1071546"/>
            <a:ext cx="7186642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47262" y="292896"/>
            <a:ext cx="2909373" cy="1325563"/>
          </a:xfrm>
        </p:spPr>
        <p:txBody>
          <a:bodyPr>
            <a:normAutofit fontScale="90000"/>
          </a:bodyPr>
          <a:lstStyle/>
          <a:p>
            <a:r>
              <a:rPr lang="es-ES" sz="3000" dirty="0" smtClean="0"/>
              <a:t>Gestión de la Calidad en 8 pasos</a:t>
            </a:r>
            <a:endParaRPr lang="es-ES" sz="3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Elaboración de actas:</a:t>
            </a:r>
            <a:r>
              <a:rPr lang="es-ES" dirty="0" smtClean="0"/>
              <a:t> </a:t>
            </a:r>
          </a:p>
          <a:p>
            <a:r>
              <a:rPr lang="es-ES" dirty="0" smtClean="0"/>
              <a:t>Biblioteca de documentos</a:t>
            </a:r>
          </a:p>
          <a:p>
            <a:pPr lvl="1"/>
            <a:r>
              <a:rPr lang="es-ES" dirty="0" smtClean="0"/>
              <a:t> Solo accesible por el comité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Flujos de aprobación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Control de firmas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Control de versiones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Plantilla única</a:t>
            </a:r>
            <a:endParaRPr lang="es-ES" dirty="0"/>
          </a:p>
        </p:txBody>
      </p:sp>
      <p:sp>
        <p:nvSpPr>
          <p:cNvPr id="6" name="40 Elipse"/>
          <p:cNvSpPr/>
          <p:nvPr/>
        </p:nvSpPr>
        <p:spPr bwMode="auto">
          <a:xfrm>
            <a:off x="4933612" y="714356"/>
            <a:ext cx="781396" cy="781396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normalizeH="0" baseline="0" smtClean="0">
              <a:solidFill>
                <a:srgbClr val="000000"/>
              </a:solidFill>
              <a:effectLst/>
              <a:latin typeface="Segoe Semibold" pitchFamily="34" charset="0"/>
            </a:endParaRPr>
          </a:p>
        </p:txBody>
      </p:sp>
      <p:sp>
        <p:nvSpPr>
          <p:cNvPr id="7" name="31 CuadroTexto"/>
          <p:cNvSpPr txBox="1"/>
          <p:nvPr/>
        </p:nvSpPr>
        <p:spPr>
          <a:xfrm>
            <a:off x="689955" y="709697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1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8" name="32 CuadroTexto"/>
          <p:cNvSpPr txBox="1"/>
          <p:nvPr/>
        </p:nvSpPr>
        <p:spPr>
          <a:xfrm>
            <a:off x="1500166" y="720850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2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9" name="33 CuadroTexto"/>
          <p:cNvSpPr txBox="1"/>
          <p:nvPr/>
        </p:nvSpPr>
        <p:spPr>
          <a:xfrm>
            <a:off x="2402382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3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0" name="34 CuadroTexto"/>
          <p:cNvSpPr txBox="1"/>
          <p:nvPr/>
        </p:nvSpPr>
        <p:spPr>
          <a:xfrm>
            <a:off x="3275226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4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1" name="35 CuadroTexto"/>
          <p:cNvSpPr txBox="1"/>
          <p:nvPr/>
        </p:nvSpPr>
        <p:spPr>
          <a:xfrm>
            <a:off x="4189630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5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2" name="36 CuadroTexto"/>
          <p:cNvSpPr txBox="1"/>
          <p:nvPr/>
        </p:nvSpPr>
        <p:spPr>
          <a:xfrm>
            <a:off x="5054158" y="706582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dirty="0" smtClean="0">
                <a:latin typeface="Helvetica 45 Light" pitchFamily="34" charset="0"/>
              </a:rPr>
              <a:t>6</a:t>
            </a:r>
            <a:endParaRPr lang="es-ES_tradnl" sz="4400" dirty="0">
              <a:latin typeface="Helvetica 45 Light" pitchFamily="34" charset="0"/>
            </a:endParaRPr>
          </a:p>
        </p:txBody>
      </p:sp>
      <p:sp>
        <p:nvSpPr>
          <p:cNvPr id="13" name="37 CuadroTexto"/>
          <p:cNvSpPr txBox="1"/>
          <p:nvPr/>
        </p:nvSpPr>
        <p:spPr>
          <a:xfrm>
            <a:off x="5935314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7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4" name="38 CuadroTexto"/>
          <p:cNvSpPr txBox="1"/>
          <p:nvPr/>
        </p:nvSpPr>
        <p:spPr>
          <a:xfrm>
            <a:off x="6891288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8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5" name="41 CuadroTexto"/>
          <p:cNvSpPr txBox="1"/>
          <p:nvPr/>
        </p:nvSpPr>
        <p:spPr>
          <a:xfrm>
            <a:off x="4907968" y="1357298"/>
            <a:ext cx="80493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600" kern="0" dirty="0" smtClean="0">
                <a:solidFill>
                  <a:srgbClr val="000000"/>
                </a:solidFill>
                <a:latin typeface="Kalinga" pitchFamily="2" charset="0"/>
              </a:rPr>
              <a:t>Actas</a:t>
            </a:r>
            <a:endParaRPr lang="es-ES_tradnl" sz="1200" dirty="0"/>
          </a:p>
        </p:txBody>
      </p:sp>
      <p:pic>
        <p:nvPicPr>
          <p:cNvPr id="17" name="Marcador de contenido 16"/>
          <p:cNvPicPr>
            <a:picLocks noGrp="1" noChangeAspect="1"/>
          </p:cNvPicPr>
          <p:nvPr>
            <p:ph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563" y="2226926"/>
            <a:ext cx="6242066" cy="260239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4401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32 Conector recto"/>
          <p:cNvCxnSpPr/>
          <p:nvPr/>
        </p:nvCxnSpPr>
        <p:spPr bwMode="auto">
          <a:xfrm>
            <a:off x="357158" y="1071546"/>
            <a:ext cx="7186642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47262" y="292896"/>
            <a:ext cx="2909373" cy="1325563"/>
          </a:xfrm>
        </p:spPr>
        <p:txBody>
          <a:bodyPr>
            <a:normAutofit fontScale="90000"/>
          </a:bodyPr>
          <a:lstStyle/>
          <a:p>
            <a:r>
              <a:rPr lang="es-ES" sz="3000" dirty="0" smtClean="0"/>
              <a:t>Gestión de la Calidad en 8 pasos</a:t>
            </a:r>
            <a:endParaRPr lang="es-ES" sz="3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Acciones correctivas y preventivas:</a:t>
            </a:r>
          </a:p>
          <a:p>
            <a:r>
              <a:rPr lang="es-ES" dirty="0" smtClean="0"/>
              <a:t> Listas de SharePoint</a:t>
            </a:r>
          </a:p>
          <a:p>
            <a:pPr lvl="1"/>
            <a:r>
              <a:rPr lang="es-ES" dirty="0" smtClean="0"/>
              <a:t> Listas con aprobación</a:t>
            </a:r>
          </a:p>
          <a:p>
            <a:pPr lvl="1"/>
            <a:r>
              <a:rPr lang="es-ES" dirty="0" smtClean="0"/>
              <a:t> Formulario personalizado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Flujo de aprobación por el comité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Flujo de NO conformidad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Avisos por correo</a:t>
            </a:r>
          </a:p>
          <a:p>
            <a:r>
              <a:rPr lang="es-ES" dirty="0"/>
              <a:t> </a:t>
            </a:r>
            <a:r>
              <a:rPr lang="es-ES" dirty="0" smtClean="0"/>
              <a:t>Productos de terceros</a:t>
            </a:r>
          </a:p>
          <a:p>
            <a:pPr lvl="1"/>
            <a:r>
              <a:rPr lang="es-ES" dirty="0"/>
              <a:t> </a:t>
            </a:r>
            <a:r>
              <a:rPr lang="es-ES" dirty="0" err="1" smtClean="0"/>
              <a:t>Nintex</a:t>
            </a:r>
            <a:r>
              <a:rPr lang="es-ES" dirty="0" smtClean="0"/>
              <a:t> </a:t>
            </a:r>
            <a:r>
              <a:rPr lang="es-ES" dirty="0" err="1" smtClean="0"/>
              <a:t>Workflow</a:t>
            </a:r>
            <a:r>
              <a:rPr lang="es-ES" dirty="0" smtClean="0"/>
              <a:t> + </a:t>
            </a:r>
            <a:r>
              <a:rPr lang="es-ES" dirty="0" err="1" smtClean="0"/>
              <a:t>Nintex</a:t>
            </a:r>
            <a:r>
              <a:rPr lang="es-ES" dirty="0" smtClean="0"/>
              <a:t> </a:t>
            </a:r>
            <a:r>
              <a:rPr lang="es-ES" dirty="0" err="1" smtClean="0"/>
              <a:t>Forms</a:t>
            </a:r>
            <a:endParaRPr lang="es-ES" dirty="0" smtClean="0"/>
          </a:p>
          <a:p>
            <a:r>
              <a:rPr lang="es-ES" dirty="0"/>
              <a:t> </a:t>
            </a:r>
            <a:r>
              <a:rPr lang="es-ES" dirty="0" smtClean="0"/>
              <a:t>Apps de Access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1"/>
          </p:nvPr>
        </p:nvPicPr>
        <p:blipFill>
          <a:blip r:embed="rId2"/>
          <a:stretch>
            <a:fillRect/>
          </a:stretch>
        </p:blipFill>
        <p:spPr>
          <a:xfrm>
            <a:off x="5676180" y="1983423"/>
            <a:ext cx="6147409" cy="38472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6" name="35 Elipse"/>
          <p:cNvSpPr/>
          <p:nvPr/>
        </p:nvSpPr>
        <p:spPr bwMode="auto">
          <a:xfrm>
            <a:off x="5862306" y="714356"/>
            <a:ext cx="781396" cy="781396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normalizeH="0" baseline="0" smtClean="0">
              <a:solidFill>
                <a:srgbClr val="000000"/>
              </a:solidFill>
              <a:effectLst/>
              <a:latin typeface="Segoe Semibold" pitchFamily="34" charset="0"/>
            </a:endParaRPr>
          </a:p>
        </p:txBody>
      </p:sp>
      <p:sp>
        <p:nvSpPr>
          <p:cNvPr id="7" name="36 CuadroTexto"/>
          <p:cNvSpPr txBox="1"/>
          <p:nvPr/>
        </p:nvSpPr>
        <p:spPr>
          <a:xfrm>
            <a:off x="689955" y="709697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1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8" name="37 CuadroTexto"/>
          <p:cNvSpPr txBox="1"/>
          <p:nvPr/>
        </p:nvSpPr>
        <p:spPr>
          <a:xfrm>
            <a:off x="1500166" y="720850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2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9" name="38 CuadroTexto"/>
          <p:cNvSpPr txBox="1"/>
          <p:nvPr/>
        </p:nvSpPr>
        <p:spPr>
          <a:xfrm>
            <a:off x="2402382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3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0" name="39 CuadroTexto"/>
          <p:cNvSpPr txBox="1"/>
          <p:nvPr/>
        </p:nvSpPr>
        <p:spPr>
          <a:xfrm>
            <a:off x="3275226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4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1" name="40 CuadroTexto"/>
          <p:cNvSpPr txBox="1"/>
          <p:nvPr/>
        </p:nvSpPr>
        <p:spPr>
          <a:xfrm>
            <a:off x="4189630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5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2" name="41 CuadroTexto"/>
          <p:cNvSpPr txBox="1"/>
          <p:nvPr/>
        </p:nvSpPr>
        <p:spPr>
          <a:xfrm>
            <a:off x="5054158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6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3" name="42 CuadroTexto"/>
          <p:cNvSpPr txBox="1"/>
          <p:nvPr/>
        </p:nvSpPr>
        <p:spPr>
          <a:xfrm>
            <a:off x="6000760" y="706582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dirty="0" smtClean="0">
                <a:latin typeface="Helvetica 45 Light" pitchFamily="34" charset="0"/>
              </a:rPr>
              <a:t>7</a:t>
            </a:r>
            <a:endParaRPr lang="es-ES_tradnl" sz="4400" dirty="0">
              <a:latin typeface="Helvetica 45 Light" pitchFamily="34" charset="0"/>
            </a:endParaRPr>
          </a:p>
        </p:txBody>
      </p:sp>
      <p:sp>
        <p:nvSpPr>
          <p:cNvPr id="14" name="43 CuadroTexto"/>
          <p:cNvSpPr txBox="1"/>
          <p:nvPr/>
        </p:nvSpPr>
        <p:spPr>
          <a:xfrm>
            <a:off x="6891288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8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5" name="33 CuadroTexto"/>
          <p:cNvSpPr txBox="1"/>
          <p:nvPr/>
        </p:nvSpPr>
        <p:spPr>
          <a:xfrm>
            <a:off x="5699051" y="1428736"/>
            <a:ext cx="111267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600" kern="0" dirty="0" smtClean="0">
                <a:solidFill>
                  <a:srgbClr val="000000"/>
                </a:solidFill>
                <a:latin typeface="Kalinga" pitchFamily="2" charset="0"/>
              </a:rPr>
              <a:t>Acciones</a:t>
            </a:r>
          </a:p>
        </p:txBody>
      </p:sp>
    </p:spTree>
    <p:extLst>
      <p:ext uri="{BB962C8B-B14F-4D97-AF65-F5344CB8AC3E}">
        <p14:creationId xmlns:p14="http://schemas.microsoft.com/office/powerpoint/2010/main" val="301041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32 Conector recto"/>
          <p:cNvCxnSpPr/>
          <p:nvPr/>
        </p:nvCxnSpPr>
        <p:spPr bwMode="auto">
          <a:xfrm>
            <a:off x="357158" y="1071546"/>
            <a:ext cx="7186642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47262" y="292896"/>
            <a:ext cx="2909373" cy="1325563"/>
          </a:xfrm>
        </p:spPr>
        <p:txBody>
          <a:bodyPr>
            <a:normAutofit fontScale="90000"/>
          </a:bodyPr>
          <a:lstStyle/>
          <a:p>
            <a:r>
              <a:rPr lang="es-ES" sz="3000" dirty="0" smtClean="0"/>
              <a:t>Gestión de la Calidad en 8 pasos</a:t>
            </a:r>
            <a:endParaRPr lang="es-ES" sz="3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Explotación de informes:</a:t>
            </a:r>
          </a:p>
          <a:p>
            <a:r>
              <a:rPr lang="es-ES" dirty="0" smtClean="0"/>
              <a:t> Informes de acceso para auditorías</a:t>
            </a:r>
          </a:p>
          <a:p>
            <a:r>
              <a:rPr lang="es-ES" dirty="0"/>
              <a:t> </a:t>
            </a:r>
            <a:r>
              <a:rPr lang="es-ES" dirty="0" smtClean="0"/>
              <a:t>Tiempo medio de aprobación de los flujos de trabajo</a:t>
            </a:r>
          </a:p>
          <a:p>
            <a:r>
              <a:rPr lang="es-ES" dirty="0"/>
              <a:t> </a:t>
            </a:r>
            <a:r>
              <a:rPr lang="es-ES" dirty="0" smtClean="0"/>
              <a:t>Uso del portal mediante Azure </a:t>
            </a:r>
            <a:r>
              <a:rPr lang="es-ES" dirty="0" err="1" smtClean="0"/>
              <a:t>Application</a:t>
            </a:r>
            <a:r>
              <a:rPr lang="es-ES" dirty="0" smtClean="0"/>
              <a:t> </a:t>
            </a:r>
            <a:r>
              <a:rPr lang="es-ES" dirty="0" err="1" smtClean="0"/>
              <a:t>Insights</a:t>
            </a:r>
            <a:endParaRPr lang="es-ES" dirty="0" smtClean="0"/>
          </a:p>
          <a:p>
            <a:pPr lvl="1"/>
            <a:r>
              <a:rPr lang="es-ES" dirty="0">
                <a:hlinkClick r:id="rId2"/>
              </a:rPr>
              <a:t>http://</a:t>
            </a:r>
            <a:r>
              <a:rPr lang="es-ES" dirty="0" smtClean="0">
                <a:hlinkClick r:id="rId2"/>
              </a:rPr>
              <a:t>azure.microsoft.com/blog/2015/04/22/understand-your-sharepoint-usage-with-application-insights-2</a:t>
            </a:r>
            <a:r>
              <a:rPr lang="es-ES" dirty="0" smtClean="0"/>
              <a:t> </a:t>
            </a:r>
            <a:endParaRPr lang="es-ES" dirty="0" smtClean="0"/>
          </a:p>
          <a:p>
            <a:r>
              <a:rPr lang="es-ES" dirty="0"/>
              <a:t> </a:t>
            </a:r>
            <a:r>
              <a:rPr lang="es-ES" dirty="0" err="1" smtClean="0"/>
              <a:t>Power</a:t>
            </a:r>
            <a:r>
              <a:rPr lang="es-ES" dirty="0" smtClean="0"/>
              <a:t> BI</a:t>
            </a:r>
            <a:endParaRPr lang="es-ES" dirty="0"/>
          </a:p>
        </p:txBody>
      </p:sp>
      <p:sp>
        <p:nvSpPr>
          <p:cNvPr id="6" name="35 Elipse"/>
          <p:cNvSpPr/>
          <p:nvPr/>
        </p:nvSpPr>
        <p:spPr bwMode="auto">
          <a:xfrm>
            <a:off x="6733738" y="714356"/>
            <a:ext cx="781396" cy="781396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normalizeH="0" baseline="0" smtClean="0">
              <a:solidFill>
                <a:srgbClr val="000000"/>
              </a:solidFill>
              <a:effectLst/>
              <a:latin typeface="Segoe Semibold" pitchFamily="34" charset="0"/>
            </a:endParaRPr>
          </a:p>
        </p:txBody>
      </p:sp>
      <p:sp>
        <p:nvSpPr>
          <p:cNvPr id="7" name="36 CuadroTexto"/>
          <p:cNvSpPr txBox="1"/>
          <p:nvPr/>
        </p:nvSpPr>
        <p:spPr>
          <a:xfrm>
            <a:off x="689955" y="709697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1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8" name="37 CuadroTexto"/>
          <p:cNvSpPr txBox="1"/>
          <p:nvPr/>
        </p:nvSpPr>
        <p:spPr>
          <a:xfrm>
            <a:off x="1500166" y="720850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2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9" name="38 CuadroTexto"/>
          <p:cNvSpPr txBox="1"/>
          <p:nvPr/>
        </p:nvSpPr>
        <p:spPr>
          <a:xfrm>
            <a:off x="2402382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3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0" name="39 CuadroTexto"/>
          <p:cNvSpPr txBox="1"/>
          <p:nvPr/>
        </p:nvSpPr>
        <p:spPr>
          <a:xfrm>
            <a:off x="3275226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4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1" name="40 CuadroTexto"/>
          <p:cNvSpPr txBox="1"/>
          <p:nvPr/>
        </p:nvSpPr>
        <p:spPr>
          <a:xfrm>
            <a:off x="4189630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5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2" name="41 CuadroTexto"/>
          <p:cNvSpPr txBox="1"/>
          <p:nvPr/>
        </p:nvSpPr>
        <p:spPr>
          <a:xfrm>
            <a:off x="5054158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6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3" name="42 CuadroTexto"/>
          <p:cNvSpPr txBox="1"/>
          <p:nvPr/>
        </p:nvSpPr>
        <p:spPr>
          <a:xfrm>
            <a:off x="5935314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7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4" name="43 CuadroTexto"/>
          <p:cNvSpPr txBox="1"/>
          <p:nvPr/>
        </p:nvSpPr>
        <p:spPr>
          <a:xfrm>
            <a:off x="6872192" y="659295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dirty="0" smtClean="0">
                <a:latin typeface="Helvetica 45 Light" pitchFamily="34" charset="0"/>
              </a:rPr>
              <a:t>8</a:t>
            </a:r>
            <a:endParaRPr lang="es-ES_tradnl" sz="4400" dirty="0">
              <a:latin typeface="Helvetica 45 Light" pitchFamily="34" charset="0"/>
            </a:endParaRPr>
          </a:p>
        </p:txBody>
      </p:sp>
      <p:sp>
        <p:nvSpPr>
          <p:cNvPr id="15" name="44 CuadroTexto"/>
          <p:cNvSpPr txBox="1"/>
          <p:nvPr/>
        </p:nvSpPr>
        <p:spPr>
          <a:xfrm>
            <a:off x="6606366" y="1428736"/>
            <a:ext cx="108388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600" kern="0" dirty="0" smtClean="0">
                <a:solidFill>
                  <a:srgbClr val="000000"/>
                </a:solidFill>
                <a:latin typeface="Kalinga" pitchFamily="2" charset="0"/>
              </a:rPr>
              <a:t>Informes</a:t>
            </a:r>
          </a:p>
        </p:txBody>
      </p:sp>
      <p:pic>
        <p:nvPicPr>
          <p:cNvPr id="1026" name="Picture 2" descr="Search1"/>
          <p:cNvPicPr>
            <a:picLocks noGrp="1" noChangeAspect="1" noChangeArrowheads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758" y="1833603"/>
            <a:ext cx="6118408" cy="386591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40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32 Conector recto"/>
          <p:cNvCxnSpPr/>
          <p:nvPr/>
        </p:nvCxnSpPr>
        <p:spPr bwMode="auto">
          <a:xfrm>
            <a:off x="357158" y="1071546"/>
            <a:ext cx="7186642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47262" y="292896"/>
            <a:ext cx="2909373" cy="1325563"/>
          </a:xfrm>
        </p:spPr>
        <p:txBody>
          <a:bodyPr>
            <a:normAutofit fontScale="90000"/>
          </a:bodyPr>
          <a:lstStyle/>
          <a:p>
            <a:r>
              <a:rPr lang="es-ES" sz="3000" dirty="0" smtClean="0"/>
              <a:t>Gestión de la Calidad en 8 pasos</a:t>
            </a:r>
            <a:endParaRPr lang="es-ES" sz="3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>
          <a:xfrm>
            <a:off x="276043" y="1822450"/>
            <a:ext cx="11077756" cy="4351337"/>
          </a:xfrm>
        </p:spPr>
        <p:txBody>
          <a:bodyPr>
            <a:normAutofit fontScale="92500" lnSpcReduction="20000"/>
          </a:bodyPr>
          <a:lstStyle/>
          <a:p>
            <a:r>
              <a:rPr lang="es-ES" dirty="0"/>
              <a:t> </a:t>
            </a:r>
            <a:r>
              <a:rPr lang="es-ES" dirty="0" smtClean="0"/>
              <a:t>Sitios de comunidad para </a:t>
            </a:r>
            <a:r>
              <a:rPr lang="es-ES" dirty="0"/>
              <a:t>discutir temas de </a:t>
            </a:r>
            <a:r>
              <a:rPr lang="es-ES" dirty="0" smtClean="0"/>
              <a:t>calidad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Comunicaciones a los usuarios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Publicación de informes de auditoría</a:t>
            </a:r>
          </a:p>
          <a:p>
            <a:r>
              <a:rPr lang="es-ES" dirty="0" smtClean="0"/>
              <a:t> Potenciar el acceso de los usuarios a documentación de calidad usando Office Delve</a:t>
            </a:r>
          </a:p>
          <a:p>
            <a:pPr lvl="1"/>
            <a:r>
              <a:rPr lang="es-ES" dirty="0" smtClean="0"/>
              <a:t> Documentación pública, compartida en OneDrive para la Empresa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Blog de Delve con noticias de Calidad</a:t>
            </a:r>
            <a:endParaRPr lang="es-ES" dirty="0"/>
          </a:p>
          <a:p>
            <a:r>
              <a:rPr lang="es-ES" dirty="0" smtClean="0"/>
              <a:t> Acceso </a:t>
            </a:r>
            <a:r>
              <a:rPr lang="es-ES" dirty="0"/>
              <a:t>externos</a:t>
            </a:r>
          </a:p>
          <a:p>
            <a:pPr lvl="1"/>
            <a:r>
              <a:rPr lang="es-ES" dirty="0" smtClean="0"/>
              <a:t> Participación </a:t>
            </a:r>
            <a:r>
              <a:rPr lang="es-ES" dirty="0"/>
              <a:t>de terceros</a:t>
            </a:r>
          </a:p>
          <a:p>
            <a:pPr lvl="1"/>
            <a:r>
              <a:rPr lang="es-ES" dirty="0" smtClean="0"/>
              <a:t> Alta </a:t>
            </a:r>
            <a:r>
              <a:rPr lang="es-ES" dirty="0"/>
              <a:t>y evaluación de proveedores</a:t>
            </a:r>
          </a:p>
          <a:p>
            <a:pPr lvl="1"/>
            <a:r>
              <a:rPr lang="es-ES" dirty="0" smtClean="0"/>
              <a:t> Integración </a:t>
            </a:r>
            <a:r>
              <a:rPr lang="es-ES" dirty="0"/>
              <a:t>con herramientas externas</a:t>
            </a:r>
          </a:p>
          <a:p>
            <a:r>
              <a:rPr lang="es-ES" dirty="0" smtClean="0"/>
              <a:t> Más listas de SharePoint</a:t>
            </a:r>
            <a:endParaRPr lang="es-ES" dirty="0"/>
          </a:p>
          <a:p>
            <a:pPr lvl="1"/>
            <a:r>
              <a:rPr lang="es-ES" dirty="0" smtClean="0"/>
              <a:t>Enlaces, tareas, responsabilidades, evidencias, partes de incidencia y de reclamación…</a:t>
            </a:r>
            <a:endParaRPr lang="es-ES" dirty="0"/>
          </a:p>
          <a:p>
            <a:endParaRPr lang="es-ES" dirty="0"/>
          </a:p>
        </p:txBody>
      </p:sp>
      <p:sp>
        <p:nvSpPr>
          <p:cNvPr id="15" name="32 Elipse"/>
          <p:cNvSpPr/>
          <p:nvPr/>
        </p:nvSpPr>
        <p:spPr bwMode="auto">
          <a:xfrm>
            <a:off x="6719562" y="714356"/>
            <a:ext cx="781396" cy="781396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normalizeH="0" baseline="0" smtClean="0">
              <a:solidFill>
                <a:srgbClr val="000000"/>
              </a:solidFill>
              <a:effectLst/>
              <a:latin typeface="Segoe Semibold" pitchFamily="34" charset="0"/>
            </a:endParaRPr>
          </a:p>
        </p:txBody>
      </p:sp>
      <p:sp>
        <p:nvSpPr>
          <p:cNvPr id="16" name="23 CuadroTexto"/>
          <p:cNvSpPr txBox="1"/>
          <p:nvPr/>
        </p:nvSpPr>
        <p:spPr>
          <a:xfrm>
            <a:off x="689955" y="709697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1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7" name="24 CuadroTexto"/>
          <p:cNvSpPr txBox="1"/>
          <p:nvPr/>
        </p:nvSpPr>
        <p:spPr>
          <a:xfrm>
            <a:off x="1500166" y="720850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2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8" name="25 CuadroTexto"/>
          <p:cNvSpPr txBox="1"/>
          <p:nvPr/>
        </p:nvSpPr>
        <p:spPr>
          <a:xfrm>
            <a:off x="2402382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3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9" name="26 CuadroTexto"/>
          <p:cNvSpPr txBox="1"/>
          <p:nvPr/>
        </p:nvSpPr>
        <p:spPr>
          <a:xfrm>
            <a:off x="3275226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4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20" name="27 CuadroTexto"/>
          <p:cNvSpPr txBox="1"/>
          <p:nvPr/>
        </p:nvSpPr>
        <p:spPr>
          <a:xfrm>
            <a:off x="4189630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5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21" name="28 CuadroTexto"/>
          <p:cNvSpPr txBox="1"/>
          <p:nvPr/>
        </p:nvSpPr>
        <p:spPr>
          <a:xfrm>
            <a:off x="5054158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6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22" name="29 CuadroTexto"/>
          <p:cNvSpPr txBox="1"/>
          <p:nvPr/>
        </p:nvSpPr>
        <p:spPr>
          <a:xfrm>
            <a:off x="5935314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7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23" name="30 CuadroTexto"/>
          <p:cNvSpPr txBox="1"/>
          <p:nvPr/>
        </p:nvSpPr>
        <p:spPr>
          <a:xfrm>
            <a:off x="6858016" y="659295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dirty="0" smtClean="0">
                <a:latin typeface="Helvetica 45 Light" pitchFamily="34" charset="0"/>
              </a:rPr>
              <a:t>8</a:t>
            </a:r>
            <a:endParaRPr lang="es-ES_tradnl" sz="4400" dirty="0">
              <a:latin typeface="Helvetica 45 Light" pitchFamily="34" charset="0"/>
            </a:endParaRPr>
          </a:p>
        </p:txBody>
      </p:sp>
      <p:sp>
        <p:nvSpPr>
          <p:cNvPr id="26" name="44 CuadroTexto"/>
          <p:cNvSpPr txBox="1"/>
          <p:nvPr/>
        </p:nvSpPr>
        <p:spPr>
          <a:xfrm>
            <a:off x="6826106" y="1428736"/>
            <a:ext cx="58769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600" kern="0" dirty="0" smtClean="0">
                <a:solidFill>
                  <a:srgbClr val="000000"/>
                </a:solidFill>
                <a:latin typeface="Kalinga" pitchFamily="2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01761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Hands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Lab</a:t>
            </a:r>
            <a:endParaRPr lang="es-ES" dirty="0"/>
          </a:p>
        </p:txBody>
      </p:sp>
      <p:pic>
        <p:nvPicPr>
          <p:cNvPr id="4" name="Marcador de posición de imagen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4" t="129" r="35938" b="-129"/>
          <a:stretch/>
        </p:blipFill>
        <p:spPr/>
      </p:pic>
    </p:spTree>
    <p:extLst>
      <p:ext uri="{BB962C8B-B14F-4D97-AF65-F5344CB8AC3E}">
        <p14:creationId xmlns:p14="http://schemas.microsoft.com/office/powerpoint/2010/main" val="309679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03" y="907041"/>
            <a:ext cx="2437265" cy="243726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Miguel Tabera</a:t>
            </a:r>
            <a:endParaRPr lang="es-ES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SharePoint Lead at </a:t>
            </a:r>
            <a:r>
              <a:rPr lang="en-US" b="1" dirty="0" smtClean="0"/>
              <a:t>Plain Concepts</a:t>
            </a:r>
            <a:endParaRPr lang="es-ES" b="1" dirty="0"/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http://</a:t>
            </a:r>
            <a:r>
              <a:rPr lang="en-US" dirty="0"/>
              <a:t>www.</a:t>
            </a:r>
            <a:r>
              <a:rPr lang="en-US" b="1" dirty="0"/>
              <a:t>sinsharepointnohayparaiso</a:t>
            </a:r>
            <a:r>
              <a:rPr lang="en-US" dirty="0"/>
              <a:t>.com</a:t>
            </a:r>
            <a:endParaRPr lang="es-ES" dirty="0"/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http://blogs.plainconcepts.com/</a:t>
            </a:r>
            <a:r>
              <a:rPr lang="en-US" b="1" dirty="0" smtClean="0"/>
              <a:t>rokyouroffice</a:t>
            </a:r>
            <a:endParaRPr lang="es-ES" b="1" dirty="0"/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@migueltabera</a:t>
            </a:r>
            <a:endParaRPr lang="es-ES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Microsoft MVP | SharePoint Server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03" y="3620962"/>
            <a:ext cx="2020090" cy="81468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368" y="4696295"/>
            <a:ext cx="2296632" cy="2296632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14" y="5696369"/>
            <a:ext cx="2984907" cy="48838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97" y="4549623"/>
            <a:ext cx="2730886" cy="103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4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769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03" y="907041"/>
            <a:ext cx="2437265" cy="243726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Miguel Tabera</a:t>
            </a:r>
            <a:endParaRPr lang="es-ES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SharePoint Lead at </a:t>
            </a:r>
            <a:r>
              <a:rPr lang="en-US" b="1" dirty="0" smtClean="0"/>
              <a:t>Plain Concepts</a:t>
            </a:r>
            <a:endParaRPr lang="es-ES" b="1" dirty="0"/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http://</a:t>
            </a:r>
            <a:r>
              <a:rPr lang="en-US" dirty="0"/>
              <a:t>www.</a:t>
            </a:r>
            <a:r>
              <a:rPr lang="en-US" b="1" dirty="0"/>
              <a:t>sinsharepointnohayparaiso</a:t>
            </a:r>
            <a:r>
              <a:rPr lang="en-US" dirty="0"/>
              <a:t>.com</a:t>
            </a:r>
            <a:endParaRPr lang="es-ES" dirty="0"/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http://blogs.plainconcepts.com/</a:t>
            </a:r>
            <a:r>
              <a:rPr lang="en-US" b="1" dirty="0" smtClean="0"/>
              <a:t>rokyouroffice</a:t>
            </a:r>
            <a:endParaRPr lang="es-ES" b="1" dirty="0"/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@migueltabera</a:t>
            </a:r>
            <a:endParaRPr lang="es-ES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Microsoft MVP | SharePoint Server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03" y="3620962"/>
            <a:ext cx="2020090" cy="81468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368" y="4696295"/>
            <a:ext cx="2296632" cy="2296632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14" y="5696369"/>
            <a:ext cx="2984907" cy="48838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97" y="4549623"/>
            <a:ext cx="2730886" cy="103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 smtClean="0"/>
              <a:t>Workshop Productividad</a:t>
            </a:r>
            <a:br>
              <a:rPr lang="es-ES" dirty="0" smtClean="0"/>
            </a:br>
            <a:r>
              <a:rPr lang="es-ES" sz="4000" dirty="0" smtClean="0"/>
              <a:t>Diseño de un portal de gestión de la calidad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156193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¿Qué es la gestión de la calidad?</a:t>
            </a:r>
            <a:endParaRPr lang="es-ES" dirty="0"/>
          </a:p>
        </p:txBody>
      </p:sp>
      <p:pic>
        <p:nvPicPr>
          <p:cNvPr id="4" name="Marcador de posición de imagen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9" t="15158" r="4146" b="9516"/>
          <a:stretch/>
        </p:blipFill>
        <p:spPr/>
      </p:pic>
    </p:spTree>
    <p:extLst>
      <p:ext uri="{BB962C8B-B14F-4D97-AF65-F5344CB8AC3E}">
        <p14:creationId xmlns:p14="http://schemas.microsoft.com/office/powerpoint/2010/main" val="398147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Sistema de Gestión de la Calidad (SGC)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4641" y="1825624"/>
            <a:ext cx="11079159" cy="4646059"/>
          </a:xfrm>
        </p:spPr>
        <p:txBody>
          <a:bodyPr>
            <a:normAutofit fontScale="92500" lnSpcReduction="10000"/>
          </a:bodyPr>
          <a:lstStyle/>
          <a:p>
            <a:r>
              <a:rPr lang="es-ES" dirty="0" smtClean="0"/>
              <a:t> Definido en la ISO 9001:2008</a:t>
            </a:r>
          </a:p>
          <a:p>
            <a:pPr lvl="1"/>
            <a:r>
              <a:rPr lang="es-ES" dirty="0" smtClean="0"/>
              <a:t> </a:t>
            </a:r>
            <a:r>
              <a:rPr lang="es-ES" dirty="0" smtClean="0">
                <a:hlinkClick r:id="rId2"/>
              </a:rPr>
              <a:t>http</a:t>
            </a:r>
            <a:r>
              <a:rPr lang="es-ES" dirty="0">
                <a:hlinkClick r:id="rId2"/>
              </a:rPr>
              <a:t>://</a:t>
            </a:r>
            <a:r>
              <a:rPr lang="es-ES" dirty="0" smtClean="0">
                <a:hlinkClick r:id="rId2"/>
              </a:rPr>
              <a:t>es.wikipedia.org/wiki/ISO_9001</a:t>
            </a:r>
            <a:endParaRPr lang="es-ES" dirty="0" smtClean="0"/>
          </a:p>
          <a:p>
            <a:pPr lvl="1"/>
            <a:r>
              <a:rPr lang="es-ES" dirty="0"/>
              <a:t> </a:t>
            </a:r>
            <a:r>
              <a:rPr lang="es-ES" dirty="0">
                <a:hlinkClick r:id="rId3"/>
              </a:rPr>
              <a:t>http://</a:t>
            </a:r>
            <a:r>
              <a:rPr lang="es-ES" dirty="0" smtClean="0">
                <a:hlinkClick r:id="rId3"/>
              </a:rPr>
              <a:t>es.wikipedia.org/wiki/Sistema_de_gesti%C3%B3n_de_la_calidad</a:t>
            </a:r>
            <a:r>
              <a:rPr lang="es-ES" dirty="0" smtClean="0"/>
              <a:t> </a:t>
            </a:r>
          </a:p>
          <a:p>
            <a:r>
              <a:rPr lang="es-ES" dirty="0"/>
              <a:t> </a:t>
            </a:r>
            <a:r>
              <a:rPr lang="es-ES" dirty="0" smtClean="0"/>
              <a:t>Comprende varias </a:t>
            </a:r>
            <a:r>
              <a:rPr lang="es-ES" b="1" dirty="0" smtClean="0"/>
              <a:t>actividades a realizar </a:t>
            </a:r>
            <a:r>
              <a:rPr lang="es-ES" dirty="0" smtClean="0"/>
              <a:t>y </a:t>
            </a:r>
            <a:r>
              <a:rPr lang="es-ES" b="1" dirty="0" smtClean="0"/>
              <a:t>requisitos a cumplir</a:t>
            </a:r>
          </a:p>
          <a:p>
            <a:r>
              <a:rPr lang="es-ES" dirty="0" smtClean="0"/>
              <a:t> Para uso interno, para certificación o para relación contractual:</a:t>
            </a:r>
          </a:p>
          <a:p>
            <a:pPr lvl="1"/>
            <a:r>
              <a:rPr lang="es-ES" dirty="0" smtClean="0"/>
              <a:t>Independientemente del producto o servicio ofrecido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Independientemente de si es organización pública o privada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Independientemente del tamaño</a:t>
            </a:r>
          </a:p>
          <a:p>
            <a:r>
              <a:rPr lang="es-ES" dirty="0" smtClean="0"/>
              <a:t> Objetivos: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Generar satisfacción en el cliente</a:t>
            </a:r>
          </a:p>
          <a:p>
            <a:pPr lvl="1"/>
            <a:r>
              <a:rPr lang="es-ES" dirty="0" smtClean="0"/>
              <a:t> Mejorar el producto o servicio ofrecido</a:t>
            </a:r>
          </a:p>
          <a:p>
            <a:pPr lvl="1"/>
            <a:r>
              <a:rPr lang="es-ES" dirty="0"/>
              <a:t> C</a:t>
            </a:r>
            <a:r>
              <a:rPr lang="es-ES" dirty="0" smtClean="0"/>
              <a:t>onseguir los resultados propuestos</a:t>
            </a:r>
          </a:p>
        </p:txBody>
      </p:sp>
      <p:pic>
        <p:nvPicPr>
          <p:cNvPr id="4" name="Marcador de posición de imagen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9" t="15158" r="4146" b="9516"/>
          <a:stretch/>
        </p:blipFill>
        <p:spPr>
          <a:xfrm>
            <a:off x="9491330" y="3945565"/>
            <a:ext cx="2091070" cy="235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9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¿Qué elementos intervienen?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4641" y="1825624"/>
            <a:ext cx="11079159" cy="4646059"/>
          </a:xfrm>
        </p:spPr>
        <p:txBody>
          <a:bodyPr>
            <a:normAutofit/>
          </a:bodyPr>
          <a:lstStyle/>
          <a:p>
            <a:pPr lvl="1"/>
            <a:r>
              <a:rPr lang="es-ES" dirty="0" smtClean="0"/>
              <a:t> </a:t>
            </a:r>
            <a:r>
              <a:rPr lang="es-ES" dirty="0"/>
              <a:t>Recursos</a:t>
            </a:r>
          </a:p>
          <a:p>
            <a:pPr lvl="1"/>
            <a:r>
              <a:rPr lang="es-ES" dirty="0"/>
              <a:t> Procedimientos</a:t>
            </a:r>
          </a:p>
          <a:p>
            <a:pPr lvl="1"/>
            <a:r>
              <a:rPr lang="es-ES" dirty="0"/>
              <a:t> Documentos</a:t>
            </a:r>
          </a:p>
          <a:p>
            <a:pPr lvl="1"/>
            <a:r>
              <a:rPr lang="es-ES" dirty="0"/>
              <a:t> Estructura organizacional</a:t>
            </a:r>
          </a:p>
          <a:p>
            <a:pPr lvl="1"/>
            <a:r>
              <a:rPr lang="es-ES" dirty="0"/>
              <a:t> Estrategias</a:t>
            </a:r>
            <a:endParaRPr lang="es-ES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562" y="5154203"/>
            <a:ext cx="7792532" cy="159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0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¿Con qué nos encontramos?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4641" y="1825624"/>
            <a:ext cx="11079159" cy="4646059"/>
          </a:xfrm>
        </p:spPr>
        <p:txBody>
          <a:bodyPr>
            <a:normAutofit/>
          </a:bodyPr>
          <a:lstStyle/>
          <a:p>
            <a:pPr lvl="1"/>
            <a:r>
              <a:rPr lang="es-ES" dirty="0" smtClean="0"/>
              <a:t> Información </a:t>
            </a:r>
            <a:r>
              <a:rPr lang="es-ES" b="1" dirty="0" smtClean="0"/>
              <a:t>muy disgregada </a:t>
            </a:r>
            <a:r>
              <a:rPr lang="es-ES" dirty="0" smtClean="0"/>
              <a:t>en distintos sistemas, con tecnologías </a:t>
            </a:r>
            <a:r>
              <a:rPr lang="es-ES" b="1" dirty="0" smtClean="0"/>
              <a:t>no adecuadas</a:t>
            </a:r>
            <a:r>
              <a:rPr lang="es-ES" dirty="0" smtClean="0"/>
              <a:t> </a:t>
            </a:r>
          </a:p>
          <a:p>
            <a:pPr lvl="2"/>
            <a:r>
              <a:rPr lang="es-ES" dirty="0" smtClean="0"/>
              <a:t> Mapas </a:t>
            </a:r>
            <a:r>
              <a:rPr lang="es-ES" dirty="0"/>
              <a:t>de procesos en </a:t>
            </a:r>
            <a:r>
              <a:rPr lang="es-ES" b="1" dirty="0"/>
              <a:t>Visio </a:t>
            </a:r>
            <a:r>
              <a:rPr lang="es-ES" dirty="0"/>
              <a:t>o similar</a:t>
            </a:r>
          </a:p>
          <a:p>
            <a:pPr lvl="2"/>
            <a:r>
              <a:rPr lang="es-ES" dirty="0" smtClean="0"/>
              <a:t> </a:t>
            </a:r>
            <a:r>
              <a:rPr lang="es-ES" b="1" dirty="0" smtClean="0"/>
              <a:t>Microsoft Access</a:t>
            </a:r>
            <a:r>
              <a:rPr lang="es-ES" dirty="0" smtClean="0"/>
              <a:t> para </a:t>
            </a:r>
            <a:r>
              <a:rPr lang="es-ES" dirty="0"/>
              <a:t>gestión de </a:t>
            </a:r>
            <a:r>
              <a:rPr lang="es-ES" dirty="0" smtClean="0"/>
              <a:t>acciones correctivas/preventivas</a:t>
            </a:r>
            <a:endParaRPr lang="es-ES" dirty="0"/>
          </a:p>
          <a:p>
            <a:pPr lvl="2"/>
            <a:r>
              <a:rPr lang="es-ES" dirty="0" smtClean="0"/>
              <a:t> Carpetas </a:t>
            </a:r>
            <a:r>
              <a:rPr lang="es-ES" dirty="0"/>
              <a:t>compartidas</a:t>
            </a:r>
          </a:p>
          <a:p>
            <a:pPr lvl="2"/>
            <a:r>
              <a:rPr lang="es-ES" dirty="0" smtClean="0"/>
              <a:t> Documentación </a:t>
            </a:r>
            <a:r>
              <a:rPr lang="es-ES" b="1" dirty="0"/>
              <a:t>NO centralizada</a:t>
            </a:r>
          </a:p>
          <a:p>
            <a:pPr lvl="1"/>
            <a:r>
              <a:rPr lang="es-ES" dirty="0" smtClean="0"/>
              <a:t> Dispersión </a:t>
            </a:r>
            <a:r>
              <a:rPr lang="es-ES" dirty="0"/>
              <a:t>geográfica dificulta la </a:t>
            </a:r>
            <a:r>
              <a:rPr lang="es-ES" b="1" dirty="0"/>
              <a:t>comunicación</a:t>
            </a:r>
          </a:p>
          <a:p>
            <a:pPr lvl="1"/>
            <a:r>
              <a:rPr lang="es-ES" dirty="0" smtClean="0"/>
              <a:t> Difícil </a:t>
            </a:r>
            <a:r>
              <a:rPr lang="es-ES" b="1" dirty="0"/>
              <a:t>colaboración </a:t>
            </a:r>
            <a:r>
              <a:rPr lang="es-ES" dirty="0"/>
              <a:t>sobre un mismo documento</a:t>
            </a:r>
          </a:p>
          <a:p>
            <a:pPr lvl="1"/>
            <a:r>
              <a:rPr lang="es-ES" dirty="0" smtClean="0"/>
              <a:t> </a:t>
            </a:r>
            <a:r>
              <a:rPr lang="es-ES" b="1" dirty="0" smtClean="0"/>
              <a:t>Seguridad </a:t>
            </a:r>
            <a:r>
              <a:rPr lang="es-ES" dirty="0"/>
              <a:t>y control de accesos complejo</a:t>
            </a:r>
          </a:p>
          <a:p>
            <a:pPr lvl="1"/>
            <a:r>
              <a:rPr lang="es-ES" dirty="0" smtClean="0"/>
              <a:t> </a:t>
            </a:r>
            <a:r>
              <a:rPr lang="es-ES" b="1" dirty="0" smtClean="0"/>
              <a:t>Recopilación </a:t>
            </a:r>
            <a:r>
              <a:rPr lang="es-ES" dirty="0"/>
              <a:t>de información para auditorias</a:t>
            </a:r>
          </a:p>
          <a:p>
            <a:pPr lvl="1"/>
            <a:r>
              <a:rPr lang="es-ES" dirty="0" smtClean="0"/>
              <a:t> Explotación </a:t>
            </a:r>
            <a:r>
              <a:rPr lang="es-ES" dirty="0"/>
              <a:t>de </a:t>
            </a:r>
            <a:r>
              <a:rPr lang="es-ES" b="1" dirty="0"/>
              <a:t>informes</a:t>
            </a:r>
          </a:p>
          <a:p>
            <a:pPr lvl="1"/>
            <a:endParaRPr lang="es-ES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ABEC"/>
              </a:clrFrom>
              <a:clrTo>
                <a:srgbClr val="00AB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68"/>
          <a:stretch/>
        </p:blipFill>
        <p:spPr>
          <a:xfrm flipH="1">
            <a:off x="3593804" y="3841898"/>
            <a:ext cx="8470800" cy="301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03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</a:t>
            </a:r>
            <a:r>
              <a:rPr lang="es-ES" dirty="0"/>
              <a:t>P</a:t>
            </a:r>
            <a:r>
              <a:rPr lang="es-ES" dirty="0" smtClean="0"/>
              <a:t>or qué utilizar SharePoint?</a:t>
            </a:r>
            <a:endParaRPr lang="es-ES" dirty="0"/>
          </a:p>
        </p:txBody>
      </p:sp>
      <p:pic>
        <p:nvPicPr>
          <p:cNvPr id="6" name="Marcador de posición de imagen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91" t="129" r="-85" b="-129"/>
          <a:stretch/>
        </p:blipFill>
        <p:spPr/>
      </p:pic>
    </p:spTree>
    <p:extLst>
      <p:ext uri="{BB962C8B-B14F-4D97-AF65-F5344CB8AC3E}">
        <p14:creationId xmlns:p14="http://schemas.microsoft.com/office/powerpoint/2010/main" val="338862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73EBF46ACB4F846B28CD3AF586BC274" ma:contentTypeVersion="2" ma:contentTypeDescription="Create a new document." ma:contentTypeScope="" ma:versionID="adfb675e58b08c3d8473d8731fcbb0bd">
  <xsd:schema xmlns:xsd="http://www.w3.org/2001/XMLSchema" xmlns:xs="http://www.w3.org/2001/XMLSchema" xmlns:p="http://schemas.microsoft.com/office/2006/metadata/properties" xmlns:ns2="a4aa0b84-8325-48cb-a05f-55913b886993" targetNamespace="http://schemas.microsoft.com/office/2006/metadata/properties" ma:root="true" ma:fieldsID="75cc7ac740c7e2cbb4dd092763ddd15a" ns2:_="">
    <xsd:import namespace="a4aa0b84-8325-48cb-a05f-55913b88699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aa0b84-8325-48cb-a05f-55913b88699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F406758-A59A-4A0E-AF54-0D3DB71408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439CD32-8296-49EA-BE11-A0768E7B62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aa0b84-8325-48cb-a05f-55913b8869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89132E3-28B7-4036-A2C7-45F764811B98}">
  <ds:schemaRefs>
    <ds:schemaRef ds:uri="a4aa0b84-8325-48cb-a05f-55913b886993"/>
    <ds:schemaRef ds:uri="http://www.w3.org/XML/1998/namespace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3905</TotalTime>
  <Words>1076</Words>
  <Application>Microsoft Office PowerPoint</Application>
  <PresentationFormat>Panorámica</PresentationFormat>
  <Paragraphs>294</Paragraphs>
  <Slides>28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7" baseType="lpstr">
      <vt:lpstr>Arial</vt:lpstr>
      <vt:lpstr>Helvetica 45 Light</vt:lpstr>
      <vt:lpstr>Kalinga</vt:lpstr>
      <vt:lpstr>Segoe UI Light</vt:lpstr>
      <vt:lpstr>Calibri</vt:lpstr>
      <vt:lpstr>Segoe UI </vt:lpstr>
      <vt:lpstr>Rabiohead</vt:lpstr>
      <vt:lpstr>Segoe Semibold</vt:lpstr>
      <vt:lpstr>Tema de Office</vt:lpstr>
      <vt:lpstr>Presentación de PowerPoint</vt:lpstr>
      <vt:lpstr>Presentación de PowerPoint</vt:lpstr>
      <vt:lpstr>Miguel Tabera</vt:lpstr>
      <vt:lpstr>Workshop Productividad Diseño de un portal de gestión de la calidad</vt:lpstr>
      <vt:lpstr>¿Qué es la gestión de la calidad?</vt:lpstr>
      <vt:lpstr>Sistema de Gestión de la Calidad (SGC)</vt:lpstr>
      <vt:lpstr>¿Qué elementos intervienen?</vt:lpstr>
      <vt:lpstr>¿Con qué nos encontramos?</vt:lpstr>
      <vt:lpstr>¿Por qué utilizar SharePoint?</vt:lpstr>
      <vt:lpstr>¿Por qué usar SharePoint?</vt:lpstr>
      <vt:lpstr>Requerimientos</vt:lpstr>
      <vt:lpstr>Requerimientos</vt:lpstr>
      <vt:lpstr>Requerimientos</vt:lpstr>
      <vt:lpstr>Requerimientos</vt:lpstr>
      <vt:lpstr>Gestión de la Calidad en SharePoint En 8 sencillos pasos</vt:lpstr>
      <vt:lpstr>Gestión de la Calidad en 8 pasos</vt:lpstr>
      <vt:lpstr>Gestión de la Calidad en 8 pasos</vt:lpstr>
      <vt:lpstr>Gestión de la Calidad en 8 pasos</vt:lpstr>
      <vt:lpstr>Gestión de la Calidad en 8 pasos</vt:lpstr>
      <vt:lpstr>Gestión de la Calidad en 8 pasos</vt:lpstr>
      <vt:lpstr>Gestión de la Calidad en 8 pasos</vt:lpstr>
      <vt:lpstr>Gestión de la Calidad en 8 pasos</vt:lpstr>
      <vt:lpstr>Gestión de la Calidad en 8 pasos</vt:lpstr>
      <vt:lpstr>Gestión de la Calidad en 8 pasos</vt:lpstr>
      <vt:lpstr>Gestión de la Calidad en 8 pasos</vt:lpstr>
      <vt:lpstr>Hands on Lab</vt:lpstr>
      <vt:lpstr>Miguel Tabera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miguel.tabera@outlook.com</dc:creator>
  <cp:lastModifiedBy>Miguel Tabera Pacheco</cp:lastModifiedBy>
  <cp:revision>178</cp:revision>
  <dcterms:created xsi:type="dcterms:W3CDTF">2013-08-20T12:49:39Z</dcterms:created>
  <dcterms:modified xsi:type="dcterms:W3CDTF">2015-06-09T12:02:37Z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0x010100873EBF46ACB4F846B28CD3AF586BC274</vt:lpwstr>
  </property>
</Properties>
</file>